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8" r:id="rId5"/>
    <p:sldId id="259" r:id="rId6"/>
    <p:sldId id="279" r:id="rId7"/>
    <p:sldId id="280" r:id="rId8"/>
    <p:sldId id="293" r:id="rId9"/>
    <p:sldId id="281" r:id="rId10"/>
    <p:sldId id="260" r:id="rId11"/>
    <p:sldId id="270" r:id="rId12"/>
    <p:sldId id="282" r:id="rId13"/>
    <p:sldId id="283" r:id="rId14"/>
    <p:sldId id="284" r:id="rId15"/>
    <p:sldId id="261" r:id="rId16"/>
    <p:sldId id="285" r:id="rId17"/>
    <p:sldId id="286" r:id="rId18"/>
    <p:sldId id="287" r:id="rId19"/>
    <p:sldId id="288" r:id="rId20"/>
    <p:sldId id="289" r:id="rId21"/>
    <p:sldId id="290" r:id="rId22"/>
    <p:sldId id="291" r:id="rId23"/>
    <p:sldId id="272" r:id="rId24"/>
    <p:sldId id="292" r:id="rId25"/>
    <p:sldId id="27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6"/>
  </p:normalViewPr>
  <p:slideViewPr>
    <p:cSldViewPr snapToGrid="0" snapToObjects="1">
      <p:cViewPr varScale="1">
        <p:scale>
          <a:sx n="90" d="100"/>
          <a:sy n="90" d="100"/>
        </p:scale>
        <p:origin x="54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vbpl.vn/bogiaoducdaotao/Pages/vbpq-luocdo.aspx?ItemID=11885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A704D-637D-B646-8198-B816696FEDEB}"/>
              </a:ext>
            </a:extLst>
          </p:cNvPr>
          <p:cNvSpPr>
            <a:spLocks noGrp="1"/>
          </p:cNvSpPr>
          <p:nvPr>
            <p:ph type="ctrTitle"/>
          </p:nvPr>
        </p:nvSpPr>
        <p:spPr>
          <a:xfrm>
            <a:off x="2169043" y="954338"/>
            <a:ext cx="9335570" cy="1427355"/>
          </a:xfrm>
        </p:spPr>
        <p:txBody>
          <a:bodyPr>
            <a:noAutofit/>
          </a:bodyPr>
          <a:lstStyle/>
          <a:p>
            <a:pPr algn="ctr"/>
            <a:r>
              <a:rPr lang="en-US" sz="3200" b="1" dirty="0">
                <a:latin typeface="Times New Roman" panose="02020603050405020304" pitchFamily="18" charset="0"/>
                <a:cs typeface="Times New Roman" panose="02020603050405020304" pitchFamily="18" charset="0"/>
              </a:rPr>
              <a:t>HƯỚNG DẪN QUY TRÌNH PHÒNG CHỐNG BẠO HÀNH TRẺ TRONG CÁC CƠ SỞ GDMN</a:t>
            </a:r>
          </a:p>
        </p:txBody>
      </p:sp>
      <p:sp>
        <p:nvSpPr>
          <p:cNvPr id="3" name="Subtitle 2">
            <a:extLst>
              <a:ext uri="{FF2B5EF4-FFF2-40B4-BE49-F238E27FC236}">
                <a16:creationId xmlns:a16="http://schemas.microsoft.com/office/drawing/2014/main" id="{8DEAB587-AAFF-3A41-8E94-BFE30B73D3B1}"/>
              </a:ext>
            </a:extLst>
          </p:cNvPr>
          <p:cNvSpPr>
            <a:spLocks noGrp="1"/>
          </p:cNvSpPr>
          <p:nvPr>
            <p:ph type="subTitle" idx="1"/>
          </p:nvPr>
        </p:nvSpPr>
        <p:spPr>
          <a:xfrm>
            <a:off x="2589213" y="3774559"/>
            <a:ext cx="8915399" cy="1427355"/>
          </a:xfrm>
        </p:spPr>
        <p:txBody>
          <a:bodyPr>
            <a:noAutofit/>
          </a:bodyPr>
          <a:lstStyle/>
          <a:p>
            <a:r>
              <a:rPr lang="en-US" sz="2400" b="1" dirty="0" err="1">
                <a:latin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ThS</a:t>
            </a:r>
            <a:r>
              <a:rPr lang="en-US" sz="2400" b="1" dirty="0">
                <a:latin typeface="Times New Roman" panose="02020603050405020304" pitchFamily="18" charset="0"/>
                <a:cs typeface="Times New Roman" panose="02020603050405020304" pitchFamily="18" charset="0"/>
              </a:rPr>
              <a:t>, CV </a:t>
            </a:r>
            <a:r>
              <a:rPr lang="en-US" sz="2400" b="1" dirty="0" err="1">
                <a:latin typeface="Times New Roman" panose="02020603050405020304" pitchFamily="18" charset="0"/>
                <a:cs typeface="Times New Roman" panose="02020603050405020304" pitchFamily="18" charset="0"/>
              </a:rPr>
              <a:t>Vũ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Huyền</a:t>
            </a:r>
            <a:r>
              <a:rPr lang="en-US" sz="2400" b="1" dirty="0">
                <a:latin typeface="Times New Roman" panose="02020603050405020304" pitchFamily="18" charset="0"/>
                <a:cs typeface="Times New Roman" panose="02020603050405020304" pitchFamily="18" charset="0"/>
              </a:rPr>
              <a:t> Trinh</a:t>
            </a:r>
          </a:p>
          <a:p>
            <a:r>
              <a:rPr lang="en-US" sz="2400" b="1" dirty="0" err="1">
                <a:latin typeface="Times New Roman" panose="02020603050405020304" pitchFamily="18" charset="0"/>
                <a:cs typeface="Times New Roman" panose="02020603050405020304" pitchFamily="18" charset="0"/>
              </a:rPr>
              <a:t>Vụ</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dục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Mầm</a:t>
            </a:r>
            <a:r>
              <a:rPr lang="en-US" sz="2400" b="1" dirty="0">
                <a:latin typeface="Times New Roman" panose="02020603050405020304" pitchFamily="18" charset="0"/>
                <a:cs typeface="Times New Roman" panose="02020603050405020304" pitchFamily="18" charset="0"/>
              </a:rPr>
              <a:t> non, </a:t>
            </a:r>
            <a:r>
              <a:rPr lang="en-US" sz="2400" b="1" dirty="0" err="1">
                <a:latin typeface="Times New Roman" panose="02020603050405020304" pitchFamily="18" charset="0"/>
                <a:cs typeface="Times New Roman" panose="02020603050405020304" pitchFamily="18" charset="0"/>
              </a:rPr>
              <a:t>Bộ</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dục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Đào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tạo</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1522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EF7A-5AD9-4C40-89C5-38EB3EC0C8D8}"/>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THÀNH VIÊN THAM GIA CÔNG TÁC BẢO VỆ TRẺ EM TẠI C</a:t>
            </a:r>
            <a:r>
              <a:rPr lang="vi-VN" sz="3200" b="1" dirty="0">
                <a:latin typeface="Times New Roman" panose="02020603050405020304" pitchFamily="18" charset="0"/>
                <a:cs typeface="Times New Roman" panose="02020603050405020304" pitchFamily="18" charset="0"/>
              </a:rPr>
              <a:t>Ơ</a:t>
            </a:r>
            <a:r>
              <a:rPr lang="en-US" sz="3200" b="1" dirty="0">
                <a:latin typeface="Times New Roman" panose="02020603050405020304" pitchFamily="18" charset="0"/>
                <a:cs typeface="Times New Roman" panose="02020603050405020304" pitchFamily="18" charset="0"/>
              </a:rPr>
              <a:t> SỞ GDMN</a:t>
            </a:r>
          </a:p>
        </p:txBody>
      </p:sp>
      <p:sp>
        <p:nvSpPr>
          <p:cNvPr id="3" name="Content Placeholder 2">
            <a:extLst>
              <a:ext uri="{FF2B5EF4-FFF2-40B4-BE49-F238E27FC236}">
                <a16:creationId xmlns:a16="http://schemas.microsoft.com/office/drawing/2014/main" id="{539DA55F-5C01-974F-A0F4-08D94ACA6E0B}"/>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 </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a:t>
            </a:r>
          </a:p>
          <a:p>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đại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y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a:t>
            </a:r>
          </a:p>
          <a:p>
            <a:pPr algn="just"/>
            <a:r>
              <a:rPr lang="en-US" sz="2400" b="1" i="1" dirty="0" err="1">
                <a:latin typeface="Times New Roman" panose="02020603050405020304" pitchFamily="18" charset="0"/>
                <a:cs typeface="Times New Roman" panose="02020603050405020304" pitchFamily="18" charset="0"/>
              </a:rPr>
              <a:t>Lưu</a:t>
            </a:r>
            <a:r>
              <a:rPr lang="en-US" sz="2400" b="1" i="1" dirty="0">
                <a:latin typeface="Times New Roman" panose="02020603050405020304" pitchFamily="18" charset="0"/>
                <a:cs typeface="Times New Roman" panose="02020603050405020304" pitchFamily="18" charset="0"/>
              </a:rPr>
              <a:t> ý</a:t>
            </a:r>
            <a:r>
              <a:rPr lang="vi-VN" sz="2400" b="1" i="1"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Đối với những cơ sở giáo dục mầm non nguồn nhân lực hạn chế, có thể bố trí cán bộ y tế là đầu mối phụ trách công tác bảo vệ trẻ em. </a:t>
            </a:r>
            <a:endParaRPr lang="en-US" sz="24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2015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838C1-EB25-AB46-A904-967A41650F77}"/>
              </a:ext>
            </a:extLst>
          </p:cNvPr>
          <p:cNvSpPr>
            <a:spLocks noGrp="1"/>
          </p:cNvSpPr>
          <p:nvPr>
            <p:ph type="title"/>
          </p:nvPr>
        </p:nvSpPr>
        <p:spPr>
          <a:xfrm>
            <a:off x="2592925" y="624111"/>
            <a:ext cx="8911687" cy="556104"/>
          </a:xfrm>
        </p:spPr>
        <p:txBody>
          <a:bodyPr>
            <a:normAutofit/>
          </a:bodyPr>
          <a:lstStyle/>
          <a:p>
            <a:pPr algn="ctr"/>
            <a:r>
              <a:rPr lang="en-US" sz="2400" b="1" dirty="0">
                <a:latin typeface="Times New Roman" panose="02020603050405020304" pitchFamily="18" charset="0"/>
                <a:cs typeface="Times New Roman" panose="02020603050405020304" pitchFamily="18" charset="0"/>
              </a:rPr>
              <a:t>TRÁCH NHIỆM CỦA THÀNH VIÊN</a:t>
            </a:r>
          </a:p>
        </p:txBody>
      </p:sp>
      <p:sp>
        <p:nvSpPr>
          <p:cNvPr id="3" name="Content Placeholder 2">
            <a:extLst>
              <a:ext uri="{FF2B5EF4-FFF2-40B4-BE49-F238E27FC236}">
                <a16:creationId xmlns:a16="http://schemas.microsoft.com/office/drawing/2014/main" id="{DAF471A3-79C4-654B-87A4-7255321263E3}"/>
              </a:ext>
            </a:extLst>
          </p:cNvPr>
          <p:cNvSpPr>
            <a:spLocks noGrp="1"/>
          </p:cNvSpPr>
          <p:nvPr>
            <p:ph idx="1"/>
          </p:nvPr>
        </p:nvSpPr>
        <p:spPr>
          <a:xfrm>
            <a:off x="2592925" y="1095152"/>
            <a:ext cx="8915400" cy="5337545"/>
          </a:xfrm>
        </p:spPr>
        <p:txBody>
          <a:bodyPr>
            <a:noAutofit/>
          </a:bodyPr>
          <a:lstStyle/>
          <a:p>
            <a:pPr algn="just"/>
            <a:r>
              <a:rPr lang="en-US" sz="2400" b="1" i="1" dirty="0" err="1">
                <a:latin typeface="Times New Roman" panose="02020603050405020304" pitchFamily="18" charset="0"/>
                <a:cs typeface="Times New Roman" panose="02020603050405020304" pitchFamily="18" charset="0"/>
              </a:rPr>
              <a:t>Trách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nhiệm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thủ</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trưởng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sở</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dục</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trưởng</a:t>
            </a:r>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mưu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uỷ</a:t>
            </a:r>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giữa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ngừa</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phạm</a:t>
            </a:r>
            <a:r>
              <a:rPr lang="en-US" sz="2400" dirty="0">
                <a:latin typeface="Times New Roman" panose="02020603050405020304" pitchFamily="18" charset="0"/>
                <a:cs typeface="Times New Roman" panose="02020603050405020304" pitchFamily="18" charset="0"/>
              </a:rPr>
              <a:t> vi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1240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92D4-49B7-4C6D-BC41-6EC99DBAECF1}"/>
              </a:ext>
            </a:extLst>
          </p:cNvPr>
          <p:cNvSpPr>
            <a:spLocks noGrp="1"/>
          </p:cNvSpPr>
          <p:nvPr>
            <p:ph type="title"/>
          </p:nvPr>
        </p:nvSpPr>
        <p:spPr>
          <a:xfrm>
            <a:off x="2592925" y="624110"/>
            <a:ext cx="8911687" cy="556104"/>
          </a:xfrm>
        </p:spPr>
        <p:txBody>
          <a:bodyPr>
            <a:normAutofit/>
          </a:bodyPr>
          <a:lstStyle/>
          <a:p>
            <a:pPr algn="ctr"/>
            <a:r>
              <a:rPr lang="en-US" sz="2800" b="1" dirty="0">
                <a:latin typeface="Times New Roman" panose="02020603050405020304" pitchFamily="18" charset="0"/>
                <a:cs typeface="Times New Roman" panose="02020603050405020304" pitchFamily="18" charset="0"/>
              </a:rPr>
              <a:t>TRÁCH NHIỆM CỦA THÀNH VIÊN</a:t>
            </a:r>
            <a:endParaRPr lang="en-US" sz="2800" dirty="0"/>
          </a:p>
        </p:txBody>
      </p:sp>
      <p:sp>
        <p:nvSpPr>
          <p:cNvPr id="3" name="Content Placeholder 2">
            <a:extLst>
              <a:ext uri="{FF2B5EF4-FFF2-40B4-BE49-F238E27FC236}">
                <a16:creationId xmlns:a16="http://schemas.microsoft.com/office/drawing/2014/main" id="{C9E9130B-27BF-4EB1-9B6A-D0F09BE31820}"/>
              </a:ext>
            </a:extLst>
          </p:cNvPr>
          <p:cNvSpPr>
            <a:spLocks noGrp="1"/>
          </p:cNvSpPr>
          <p:nvPr>
            <p:ph idx="1"/>
          </p:nvPr>
        </p:nvSpPr>
        <p:spPr>
          <a:xfrm>
            <a:off x="2589212" y="1180215"/>
            <a:ext cx="8915400" cy="5199320"/>
          </a:xfrm>
        </p:spPr>
        <p:txBody>
          <a:bodyPr/>
          <a:lstStyle/>
          <a:p>
            <a:r>
              <a:rPr lang="en-US" sz="2400" b="1" i="1" dirty="0" err="1">
                <a:latin typeface="Times New Roman" panose="02020603050405020304" pitchFamily="18" charset="0"/>
                <a:cs typeface="Times New Roman" panose="02020603050405020304" pitchFamily="18" charset="0"/>
              </a:rPr>
              <a:t>Trách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nhiệm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đầu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mối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phụ</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công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bảo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vệ</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trẻ</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em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sở</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dục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mầm</a:t>
            </a:r>
            <a:r>
              <a:rPr lang="en-US" sz="2400" b="1" i="1" dirty="0">
                <a:latin typeface="Times New Roman" panose="02020603050405020304" pitchFamily="18" charset="0"/>
                <a:cs typeface="Times New Roman" panose="02020603050405020304" pitchFamily="18" charset="0"/>
              </a:rPr>
              <a:t> non</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huynh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ngừa</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 do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gửi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mức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Theo </a:t>
            </a:r>
            <a:r>
              <a:rPr lang="en-US" sz="2400" dirty="0" err="1">
                <a:latin typeface="Times New Roman" panose="02020603050405020304" pitchFamily="18" charset="0"/>
                <a:cs typeface="Times New Roman" panose="02020603050405020304" pitchFamily="18" charset="0"/>
              </a:rPr>
              <a:t>dõi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gửi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mầm</a:t>
            </a:r>
            <a:r>
              <a:rPr lang="en-US" sz="2400" dirty="0">
                <a:latin typeface="Times New Roman" panose="02020603050405020304" pitchFamily="18" charset="0"/>
                <a:cs typeface="Times New Roman" panose="02020603050405020304" pitchFamily="18" charset="0"/>
              </a:rPr>
              <a:t> non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810328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7BEA8-FB31-4595-93C1-3295D97825BF}"/>
              </a:ext>
            </a:extLst>
          </p:cNvPr>
          <p:cNvSpPr>
            <a:spLocks noGrp="1"/>
          </p:cNvSpPr>
          <p:nvPr>
            <p:ph type="title"/>
          </p:nvPr>
        </p:nvSpPr>
        <p:spPr>
          <a:xfrm>
            <a:off x="2592925" y="624110"/>
            <a:ext cx="8911687" cy="524206"/>
          </a:xfrm>
        </p:spPr>
        <p:txBody>
          <a:bodyPr>
            <a:normAutofit/>
          </a:bodyPr>
          <a:lstStyle/>
          <a:p>
            <a:pPr algn="ctr"/>
            <a:r>
              <a:rPr lang="en-US" sz="2800" b="1" dirty="0">
                <a:latin typeface="Times New Roman" panose="02020603050405020304" pitchFamily="18" charset="0"/>
                <a:cs typeface="Times New Roman" panose="02020603050405020304" pitchFamily="18" charset="0"/>
              </a:rPr>
              <a:t>TRÁCH NHIỆM CỦA THÀNH VIÊN</a:t>
            </a:r>
            <a:endParaRPr lang="en-US" sz="2800" dirty="0"/>
          </a:p>
        </p:txBody>
      </p:sp>
      <p:sp>
        <p:nvSpPr>
          <p:cNvPr id="3" name="Content Placeholder 2">
            <a:extLst>
              <a:ext uri="{FF2B5EF4-FFF2-40B4-BE49-F238E27FC236}">
                <a16:creationId xmlns:a16="http://schemas.microsoft.com/office/drawing/2014/main" id="{031AA318-9D85-4712-8E14-76A231E1E9D0}"/>
              </a:ext>
            </a:extLst>
          </p:cNvPr>
          <p:cNvSpPr>
            <a:spLocks noGrp="1"/>
          </p:cNvSpPr>
          <p:nvPr>
            <p:ph idx="1"/>
          </p:nvPr>
        </p:nvSpPr>
        <p:spPr>
          <a:xfrm>
            <a:off x="2589212" y="1148316"/>
            <a:ext cx="8915400" cy="5085574"/>
          </a:xfrm>
        </p:spPr>
        <p:txBody>
          <a:bodyPr/>
          <a:lstStyle/>
          <a:p>
            <a:pPr algn="just"/>
            <a:r>
              <a:rPr lang="en-US" sz="2400" b="1" i="1" dirty="0" err="1">
                <a:latin typeface="Times New Roman" panose="02020603050405020304" pitchFamily="18" charset="0"/>
                <a:cs typeface="Times New Roman" panose="02020603050405020304" pitchFamily="18" charset="0"/>
              </a:rPr>
              <a:t>Trách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nhiệm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ban </a:t>
            </a:r>
            <a:r>
              <a:rPr lang="en-US" sz="2400" b="1" i="1" dirty="0" err="1">
                <a:latin typeface="Times New Roman" panose="02020603050405020304" pitchFamily="18" charset="0"/>
                <a:cs typeface="Times New Roman" panose="02020603050405020304" pitchFamily="18" charset="0"/>
              </a:rPr>
              <a:t>đại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diện</a:t>
            </a:r>
            <a:r>
              <a:rPr lang="en-US" sz="2400" b="1" i="1" dirty="0">
                <a:latin typeface="Times New Roman" panose="02020603050405020304" pitchFamily="18" charset="0"/>
                <a:cs typeface="Times New Roman" panose="02020603050405020304" pitchFamily="18" charset="0"/>
              </a:rPr>
              <a:t> cha </a:t>
            </a:r>
            <a:r>
              <a:rPr lang="en-US" sz="2400" b="1" i="1" dirty="0" err="1">
                <a:latin typeface="Times New Roman" panose="02020603050405020304" pitchFamily="18" charset="0"/>
                <a:cs typeface="Times New Roman" panose="02020603050405020304" pitchFamily="18" charset="0"/>
              </a:rPr>
              <a:t>mẹ</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trẻ</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lao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sớm</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lao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sớm</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can </a:t>
            </a:r>
            <a:r>
              <a:rPr lang="en-US" sz="2400" dirty="0" err="1">
                <a:latin typeface="Times New Roman" panose="02020603050405020304" pitchFamily="18" charset="0"/>
                <a:cs typeface="Times New Roman" panose="02020603050405020304" pitchFamily="18" charset="0"/>
              </a:rPr>
              <a:t>thiệp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lao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sớm</a:t>
            </a:r>
            <a:r>
              <a:rPr lang="en-US" sz="24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68363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705F0-9CE5-4011-992F-BD1E9E3A28F5}"/>
              </a:ext>
            </a:extLst>
          </p:cNvPr>
          <p:cNvSpPr>
            <a:spLocks noGrp="1"/>
          </p:cNvSpPr>
          <p:nvPr>
            <p:ph type="title"/>
          </p:nvPr>
        </p:nvSpPr>
        <p:spPr>
          <a:xfrm>
            <a:off x="2592925" y="624110"/>
            <a:ext cx="8911687" cy="641164"/>
          </a:xfrm>
        </p:spPr>
        <p:txBody>
          <a:bodyPr>
            <a:normAutofit/>
          </a:bodyPr>
          <a:lstStyle/>
          <a:p>
            <a:pPr algn="ctr"/>
            <a:r>
              <a:rPr lang="en-US" sz="2800" b="1" dirty="0">
                <a:latin typeface="Times New Roman" panose="02020603050405020304" pitchFamily="18" charset="0"/>
                <a:cs typeface="Times New Roman" panose="02020603050405020304" pitchFamily="18" charset="0"/>
              </a:rPr>
              <a:t>TRÁCH NHIỆM CỦA THÀNH VIÊN</a:t>
            </a:r>
            <a:endParaRPr lang="en-US" sz="2800" dirty="0"/>
          </a:p>
        </p:txBody>
      </p:sp>
      <p:sp>
        <p:nvSpPr>
          <p:cNvPr id="3" name="Content Placeholder 2">
            <a:extLst>
              <a:ext uri="{FF2B5EF4-FFF2-40B4-BE49-F238E27FC236}">
                <a16:creationId xmlns:a16="http://schemas.microsoft.com/office/drawing/2014/main" id="{374CCCB1-1446-45F7-B3DB-7A839BFE0F8B}"/>
              </a:ext>
            </a:extLst>
          </p:cNvPr>
          <p:cNvSpPr>
            <a:spLocks noGrp="1"/>
          </p:cNvSpPr>
          <p:nvPr>
            <p:ph idx="1"/>
          </p:nvPr>
        </p:nvSpPr>
        <p:spPr>
          <a:xfrm>
            <a:off x="2589212" y="1265274"/>
            <a:ext cx="8915400" cy="4645948"/>
          </a:xfrm>
        </p:spPr>
        <p:txBody>
          <a:bodyPr/>
          <a:lstStyle/>
          <a:p>
            <a:pPr algn="just"/>
            <a:r>
              <a:rPr lang="vi-VN" sz="3200" b="1" i="1" dirty="0">
                <a:latin typeface="Times New Roman" panose="02020603050405020304" pitchFamily="18" charset="0"/>
                <a:cs typeface="Times New Roman" panose="02020603050405020304" pitchFamily="18" charset="0"/>
              </a:rPr>
              <a:t>Trách nhiệm của cán bộ y tế</a:t>
            </a:r>
            <a:endParaRPr lang="en-US" sz="3200" dirty="0">
              <a:latin typeface="Times New Roman" panose="02020603050405020304" pitchFamily="18" charset="0"/>
              <a:cs typeface="Times New Roman" panose="02020603050405020304" pitchFamily="18" charset="0"/>
            </a:endParaRPr>
          </a:p>
          <a:p>
            <a:pPr marL="0" indent="0" algn="just">
              <a:buNone/>
            </a:pPr>
            <a:r>
              <a:rPr lang="vi-VN" sz="3200" dirty="0">
                <a:latin typeface="Times New Roman" panose="02020603050405020304" pitchFamily="18" charset="0"/>
                <a:cs typeface="Times New Roman" panose="02020603050405020304" pitchFamily="18" charset="0"/>
              </a:rPr>
              <a:t>- Phối hợp với người đầu mối công tác bảo vệ trẻ em trong quá trình thực hiện các nhiệm vụ của kế hoạch bảo vệ trẻ em.</a:t>
            </a:r>
            <a:endParaRPr lang="en-US" sz="3200" dirty="0">
              <a:latin typeface="Times New Roman" panose="02020603050405020304" pitchFamily="18" charset="0"/>
              <a:cs typeface="Times New Roman" panose="02020603050405020304" pitchFamily="18" charset="0"/>
            </a:endParaRPr>
          </a:p>
          <a:p>
            <a:pPr marL="0" indent="0" algn="just">
              <a:buNone/>
            </a:pPr>
            <a:r>
              <a:rPr lang="vi-VN" sz="3200" dirty="0">
                <a:latin typeface="Times New Roman" panose="02020603050405020304" pitchFamily="18" charset="0"/>
                <a:cs typeface="Times New Roman" panose="02020603050405020304" pitchFamily="18" charset="0"/>
              </a:rPr>
              <a:t>- Theo dõi diễn tiến sức khoẻ của trẻ trong suốt quá trình hỗ trợ, can thiệp khi trẻ bị bạo hành, xâm hại và quá trình trẻ hoà nhập sau can thiệp, hỗ trợ.</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15335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522C2-EC60-334A-9A2A-FA7D78787D61}"/>
              </a:ext>
            </a:extLst>
          </p:cNvPr>
          <p:cNvSpPr>
            <a:spLocks noGrp="1"/>
          </p:cNvSpPr>
          <p:nvPr>
            <p:ph type="title"/>
          </p:nvPr>
        </p:nvSpPr>
        <p:spPr>
          <a:xfrm>
            <a:off x="2592925" y="624110"/>
            <a:ext cx="8911687" cy="1002671"/>
          </a:xfrm>
        </p:spPr>
        <p:txBody>
          <a:bodyPr>
            <a:normAutofit/>
          </a:bodyPr>
          <a:lstStyle/>
          <a:p>
            <a:pPr algn="ctr"/>
            <a:r>
              <a:rPr lang="en-US" sz="2800" b="1" dirty="0">
                <a:latin typeface="Times New Roman" panose="02020603050405020304" pitchFamily="18" charset="0"/>
                <a:cs typeface="Times New Roman" panose="02020603050405020304" pitchFamily="18" charset="0"/>
              </a:rPr>
              <a:t>QUY TRÌNH PHÒNG, CHỐNG BẠO HÀNH TRẺ</a:t>
            </a:r>
            <a:br>
              <a:rPr lang="en-US" sz="2800"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TRONG CÁC CƠ SỞ GIÁO DỤC MẦM NON</a:t>
            </a: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EDFCFB8-AC06-3748-B4FF-E5DF91F09B41}"/>
              </a:ext>
            </a:extLst>
          </p:cNvPr>
          <p:cNvSpPr>
            <a:spLocks noGrp="1"/>
          </p:cNvSpPr>
          <p:nvPr>
            <p:ph idx="1"/>
          </p:nvPr>
        </p:nvSpPr>
        <p:spPr>
          <a:xfrm>
            <a:off x="2589212" y="1626781"/>
            <a:ext cx="8915400" cy="4901610"/>
          </a:xfrm>
        </p:spPr>
        <p:txBody>
          <a:bodyPr>
            <a:noAutofit/>
          </a:bodyPr>
          <a:lstStyle/>
          <a:p>
            <a:pPr algn="just"/>
            <a:r>
              <a:rPr lang="vi-VN" sz="2000" b="1" dirty="0">
                <a:latin typeface="Times New Roman" panose="02020603050405020304" pitchFamily="18" charset="0"/>
                <a:cs typeface="Times New Roman" panose="02020603050405020304" pitchFamily="18" charset="0"/>
              </a:rPr>
              <a:t>Mục đích của </a:t>
            </a:r>
            <a:r>
              <a:rPr lang="en-US" sz="2000" b="1" dirty="0" err="1">
                <a:latin typeface="Times New Roman" panose="02020603050405020304" pitchFamily="18" charset="0"/>
                <a:cs typeface="Times New Roman" panose="02020603050405020304" pitchFamily="18" charset="0"/>
              </a:rPr>
              <a:t>công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tác</a:t>
            </a:r>
            <a:r>
              <a:rPr lang="vi-VN" sz="2000" b="1" dirty="0">
                <a:latin typeface="Times New Roman" panose="02020603050405020304" pitchFamily="18" charset="0"/>
                <a:cs typeface="Times New Roman" panose="02020603050405020304" pitchFamily="18" charset="0"/>
              </a:rPr>
              <a:t> phòng, chống bạo hành trẻ</a:t>
            </a:r>
            <a:endParaRPr lang="en-US"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 Thực hiện trách nhiệm của cơ sở giáo dục mầm non trong việc phòng, chống bạo hành trẻ theo đúng quy định của pháp luật. </a:t>
            </a:r>
            <a:endParaRPr lang="en-US"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 Nâng cao nhận thức của cán bộ quản lý, giáo viên và nhân viên về vai trò, trách nhiệm của cá nhân trong phòng, chống bạo hành trẻ tại các cơ sở GDMN. Mặt khác, nâng cao kiến thức, kỹ năng bảo vệ trẻ em nói chung và phòng, chống bạo hành trẻ nói riêng cho cán bộ quản lý, giáo viên, nhân viên. Có kế hoạch trong việc tập huấn, hướng dẫn giáo viên tích hợp các nội dung phòng, chống bạo hành trẻ trong quá trinh chăm sóc giáo dục trẻ tại các cơ sở GDMN và trang bị kiến thức, kỹ năng phù hợp với độ tuổi để trẻ tự giải quyết các tình huống nguy cơ bị bạo hành, xâm hại. </a:t>
            </a:r>
            <a:endParaRPr lang="en-US"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 Nâng cao nhận thức của cha mẹ, người giám hộ trong việc hiểu, chia sẻ, đồng hành cùng trẻ trong quá trình chăm sóc, giáo dục trẻ có chất lượng.</a:t>
            </a:r>
            <a:endParaRPr lang="en-US"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 Kết nối cộng đồng tham gia, phối hợp thúc đẩy nâng cao chất lượng chăm sóc giáo dục trẻ, nói không với bạo hành trong các cơ sở giáo dục mầm non.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5598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5109D-B116-4189-9B22-EDAD7193C2B8}"/>
              </a:ext>
            </a:extLst>
          </p:cNvPr>
          <p:cNvSpPr>
            <a:spLocks noGrp="1"/>
          </p:cNvSpPr>
          <p:nvPr>
            <p:ph type="title"/>
          </p:nvPr>
        </p:nvSpPr>
        <p:spPr>
          <a:xfrm>
            <a:off x="2592925" y="624110"/>
            <a:ext cx="8911687" cy="853816"/>
          </a:xfrm>
        </p:spPr>
        <p:txBody>
          <a:bodyPr>
            <a:normAutofit/>
          </a:bodyPr>
          <a:lstStyle/>
          <a:p>
            <a:pPr algn="ctr"/>
            <a:r>
              <a:rPr lang="en-US" sz="2400" b="1" dirty="0">
                <a:latin typeface="Times New Roman" panose="02020603050405020304" pitchFamily="18" charset="0"/>
                <a:cs typeface="Times New Roman" panose="02020603050405020304" pitchFamily="18" charset="0"/>
              </a:rPr>
              <a:t>QUY TRÌNH PHÒNG, CHỐNG BẠO HÀNH TRẺ</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id="{95A248C0-753E-4D8B-A1E5-8D332526D6F2}"/>
              </a:ext>
            </a:extLst>
          </p:cNvPr>
          <p:cNvSpPr>
            <a:spLocks noGrp="1"/>
          </p:cNvSpPr>
          <p:nvPr>
            <p:ph idx="1"/>
          </p:nvPr>
        </p:nvSpPr>
        <p:spPr>
          <a:xfrm>
            <a:off x="2589212" y="1477926"/>
            <a:ext cx="8915400" cy="4837814"/>
          </a:xfrm>
        </p:spPr>
        <p:txBody>
          <a:bodyPr>
            <a:normAutofit lnSpcReduction="10000"/>
          </a:bodyPr>
          <a:lstStyle/>
          <a:p>
            <a:pPr algn="just"/>
            <a:r>
              <a:rPr lang="vi-VN" sz="2400" b="1" dirty="0">
                <a:latin typeface="Times New Roman" panose="02020603050405020304" pitchFamily="18" charset="0"/>
                <a:cs typeface="Times New Roman" panose="02020603050405020304" pitchFamily="18" charset="0"/>
              </a:rPr>
              <a:t>Nguyên tắc thực hiện phòng, chống bạo hành trẻ</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Giữ bí mật các thông tin cá nhân trẻ, trường hợp chia sẻ thông tin phải đúng quy định của pháp luật.</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Tôn trọng đặc điểm cá nhân, tính cách, phẩm chấtm hoàn cảnh của trẻ. Đặt trẻ vào vị trí trung tâm của quá trình can thiệp, hỗ trợ.</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Lắng nghe ý kiến của trẻ, cha mẹ, người giám hộ trẻ để tạo điều kiện tối đa trong quá trình đưa ra các giải pháp hỗ trợ can thiệp.</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Bảo đảm quyền lợi của trẻ nhưng cũng không xâm phạm quyền, lợi ích hợp pháp của người khác. </a:t>
            </a:r>
            <a:endParaRPr lang="en-US" sz="2400" dirty="0">
              <a:latin typeface="Times New Roman" panose="02020603050405020304" pitchFamily="18" charset="0"/>
              <a:cs typeface="Times New Roman" panose="02020603050405020304" pitchFamily="18" charset="0"/>
            </a:endParaRPr>
          </a:p>
          <a:p>
            <a:pPr marL="0" indent="0" algn="just">
              <a:buNone/>
            </a:pPr>
            <a:r>
              <a:rPr lang="vi-VN" sz="2400" dirty="0">
                <a:latin typeface="Times New Roman" panose="02020603050405020304" pitchFamily="18" charset="0"/>
                <a:cs typeface="Times New Roman" panose="02020603050405020304" pitchFamily="18" charset="0"/>
              </a:rPr>
              <a:t>- Bảo đảm mối quan hệ bình đẳng, khách quan, chuẩn mực giữa trẻ, cha mẹ, người giám hộ trẻ và các thành viên của cơ sở giáo dục mầm non. </a:t>
            </a: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97608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F4CE-853C-4714-86C6-3B111F10DB75}"/>
              </a:ext>
            </a:extLst>
          </p:cNvPr>
          <p:cNvSpPr>
            <a:spLocks noGrp="1"/>
          </p:cNvSpPr>
          <p:nvPr>
            <p:ph type="title"/>
          </p:nvPr>
        </p:nvSpPr>
        <p:spPr>
          <a:xfrm>
            <a:off x="2592925" y="624110"/>
            <a:ext cx="8911687" cy="779388"/>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4 B</a:t>
            </a:r>
            <a:r>
              <a:rPr lang="vi-VN" sz="2400" b="1" dirty="0">
                <a:latin typeface="Times New Roman" panose="02020603050405020304" pitchFamily="18" charset="0"/>
                <a:cs typeface="Times New Roman" panose="02020603050405020304" pitchFamily="18" charset="0"/>
              </a:rPr>
              <a:t>Ư</a:t>
            </a:r>
            <a:r>
              <a:rPr lang="en-US" sz="2400" b="1" dirty="0">
                <a:latin typeface="Times New Roman" panose="02020603050405020304" pitchFamily="18" charset="0"/>
                <a:cs typeface="Times New Roman" panose="02020603050405020304" pitchFamily="18" charset="0"/>
              </a:rPr>
              <a:t>ỚC CỦA QUY TRÌNH PHÒNG, CHỐNG BẠO HÀNH TRẺ</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id="{4E478F1F-FFB3-42CA-B17A-F6ABDDE0565D}"/>
              </a:ext>
            </a:extLst>
          </p:cNvPr>
          <p:cNvSpPr>
            <a:spLocks noGrp="1"/>
          </p:cNvSpPr>
          <p:nvPr>
            <p:ph idx="1"/>
          </p:nvPr>
        </p:nvSpPr>
        <p:spPr>
          <a:xfrm>
            <a:off x="2589212" y="1531088"/>
            <a:ext cx="8915400" cy="4702802"/>
          </a:xfrm>
        </p:spPr>
        <p:txBody>
          <a:bodyPr/>
          <a:lstStyle/>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p>
          <a:p>
            <a:pPr marL="0" indent="0" algn="just">
              <a:buNone/>
            </a:pP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mầm</a:t>
            </a:r>
            <a:r>
              <a:rPr lang="en-US" sz="2800" dirty="0">
                <a:latin typeface="Times New Roman" panose="02020603050405020304" pitchFamily="18" charset="0"/>
                <a:cs typeface="Times New Roman" panose="02020603050405020304" pitchFamily="18" charset="0"/>
              </a:rPr>
              <a:t> non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bao </a:t>
            </a:r>
            <a:r>
              <a:rPr lang="en-US" sz="2800" dirty="0" err="1">
                <a:latin typeface="Times New Roman" panose="02020603050405020304" pitchFamily="18" charset="0"/>
                <a:cs typeface="Times New Roman" panose="02020603050405020304" pitchFamily="18" charset="0"/>
              </a:rPr>
              <a:t>gồm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4107803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023C-094E-494B-BCFC-5781DE990749}"/>
              </a:ext>
            </a:extLst>
          </p:cNvPr>
          <p:cNvSpPr>
            <a:spLocks noGrp="1"/>
          </p:cNvSpPr>
          <p:nvPr>
            <p:ph type="title"/>
          </p:nvPr>
        </p:nvSpPr>
        <p:spPr>
          <a:xfrm>
            <a:off x="2592925" y="624110"/>
            <a:ext cx="8911687" cy="790020"/>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4 B</a:t>
            </a:r>
            <a:r>
              <a:rPr lang="vi-VN" sz="2400" b="1" dirty="0">
                <a:latin typeface="Times New Roman" panose="02020603050405020304" pitchFamily="18" charset="0"/>
                <a:cs typeface="Times New Roman" panose="02020603050405020304" pitchFamily="18" charset="0"/>
              </a:rPr>
              <a:t>Ư</a:t>
            </a:r>
            <a:r>
              <a:rPr lang="en-US" sz="2400" b="1" dirty="0">
                <a:latin typeface="Times New Roman" panose="02020603050405020304" pitchFamily="18" charset="0"/>
                <a:cs typeface="Times New Roman" panose="02020603050405020304" pitchFamily="18" charset="0"/>
              </a:rPr>
              <a:t>ỚC CỦA QUY TRÌNH PHÒNG, CHỐNG BẠO HÀNH TRẺ</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id="{B2756900-DD27-4594-A72A-F0671BD18227}"/>
              </a:ext>
            </a:extLst>
          </p:cNvPr>
          <p:cNvSpPr>
            <a:spLocks noGrp="1"/>
          </p:cNvSpPr>
          <p:nvPr>
            <p:ph idx="1"/>
          </p:nvPr>
        </p:nvSpPr>
        <p:spPr>
          <a:xfrm>
            <a:off x="2589212" y="1499191"/>
            <a:ext cx="8915400" cy="4734699"/>
          </a:xfrm>
        </p:spPr>
        <p:txBody>
          <a:bodyPr/>
          <a:lstStyle/>
          <a:p>
            <a:pPr algn="just"/>
            <a:r>
              <a:rPr lang="en-US" sz="2000" b="1" dirty="0">
                <a:latin typeface="Times New Roman" panose="02020603050405020304" pitchFamily="18" charset="0"/>
                <a:cs typeface="Times New Roman" panose="02020603050405020304" pitchFamily="18" charset="0"/>
              </a:rPr>
              <a:t>B</a:t>
            </a:r>
            <a:r>
              <a:rPr lang="vi-VN" sz="2000" b="1" dirty="0">
                <a:latin typeface="Times New Roman" panose="02020603050405020304" pitchFamily="18" charset="0"/>
                <a:cs typeface="Times New Roman" panose="02020603050405020304" pitchFamily="18" charset="0"/>
              </a:rPr>
              <a:t>ư</a:t>
            </a:r>
            <a:r>
              <a:rPr lang="en-US" sz="2000" b="1" dirty="0" err="1">
                <a:latin typeface="Times New Roman" panose="02020603050405020304" pitchFamily="18" charset="0"/>
                <a:cs typeface="Times New Roman" panose="02020603050405020304" pitchFamily="18" charset="0"/>
              </a:rPr>
              <a:t>ớc</a:t>
            </a:r>
            <a:r>
              <a:rPr lang="en-US" sz="2000" b="1" dirty="0">
                <a:latin typeface="Times New Roman" panose="02020603050405020304" pitchFamily="18" charset="0"/>
                <a:cs typeface="Times New Roman" panose="02020603050405020304" pitchFamily="18" charset="0"/>
              </a:rPr>
              <a:t> 2</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hoạch</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b="1" dirty="0" err="1">
                <a:latin typeface="Times New Roman" panose="02020603050405020304" pitchFamily="18" charset="0"/>
                <a:cs typeface="Times New Roman" panose="02020603050405020304" pitchFamily="18" charset="0"/>
              </a:rPr>
              <a:t>Nội</a:t>
            </a:r>
            <a:r>
              <a:rPr lang="en-US" sz="2000" b="1" dirty="0">
                <a:latin typeface="Times New Roman" panose="02020603050405020304" pitchFamily="18" charset="0"/>
                <a:cs typeface="Times New Roman" panose="02020603050405020304" pitchFamily="18" charset="0"/>
              </a:rPr>
              <a:t> dung </a:t>
            </a:r>
            <a:r>
              <a:rPr lang="en-US" sz="2000" b="1" dirty="0" err="1">
                <a:latin typeface="Times New Roman" panose="02020603050405020304" pitchFamily="18" charset="0"/>
                <a:cs typeface="Times New Roman" panose="02020603050405020304" pitchFamily="18" charset="0"/>
              </a:rPr>
              <a:t>bản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kế</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hoạch</a:t>
            </a:r>
            <a:r>
              <a:rPr lang="en-US" sz="2000" b="1" dirty="0">
                <a:latin typeface="Times New Roman" panose="02020603050405020304" pitchFamily="18" charset="0"/>
                <a:cs typeface="Times New Roman" panose="02020603050405020304" pitchFamily="18" charset="0"/>
              </a:rPr>
              <a:t> bao </a:t>
            </a:r>
            <a:r>
              <a:rPr lang="en-US" sz="2000" b="1" dirty="0" err="1">
                <a:latin typeface="Times New Roman" panose="02020603050405020304" pitchFamily="18" charset="0"/>
                <a:cs typeface="Times New Roman" panose="02020603050405020304" pitchFamily="18" charset="0"/>
              </a:rPr>
              <a:t>gồm</a:t>
            </a:r>
            <a:r>
              <a:rPr lang="en-US" sz="2000" b="1" dirty="0">
                <a:latin typeface="Times New Roman" panose="02020603050405020304" pitchFamily="18" charset="0"/>
                <a:cs typeface="Times New Roman" panose="02020603050405020304" pitchFamily="18" charset="0"/>
              </a:rPr>
              <a:t>:</a:t>
            </a:r>
          </a:p>
          <a:p>
            <a:pPr lvl="0" algn="just"/>
            <a:r>
              <a:rPr lang="en-US" sz="2000" dirty="0" err="1">
                <a:latin typeface="Times New Roman" panose="02020603050405020304" pitchFamily="18" charset="0"/>
                <a:cs typeface="Times New Roman" panose="02020603050405020304" pitchFamily="18" charset="0"/>
              </a:rPr>
              <a:t>Mục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đích</a:t>
            </a:r>
            <a:endParaRPr lang="en-US" sz="2000" dirty="0">
              <a:latin typeface="Times New Roman" panose="02020603050405020304" pitchFamily="18" charset="0"/>
              <a:cs typeface="Times New Roman" panose="02020603050405020304" pitchFamily="18" charset="0"/>
            </a:endParaRPr>
          </a:p>
          <a:p>
            <a:pPr lvl="0" algn="just"/>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nhằm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GDMN.</a:t>
            </a:r>
          </a:p>
          <a:p>
            <a:pPr lvl="0" algn="just"/>
            <a:r>
              <a:rPr lang="en-US" sz="2000" dirty="0" err="1">
                <a:latin typeface="Times New Roman" panose="02020603050405020304" pitchFamily="18" charset="0"/>
                <a:cs typeface="Times New Roman" panose="02020603050405020304" pitchFamily="18" charset="0"/>
              </a:rPr>
              <a:t>Phân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a:t>
            </a:r>
          </a:p>
          <a:p>
            <a:pPr lvl="0" algn="just"/>
            <a:r>
              <a:rPr lang="en-US" sz="2000" dirty="0" err="1">
                <a:latin typeface="Times New Roman" panose="02020603050405020304" pitchFamily="18" charset="0"/>
                <a:cs typeface="Times New Roman" panose="02020603050405020304" pitchFamily="18" charset="0"/>
              </a:rPr>
              <a:t>Xác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mốc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hoạch</a:t>
            </a:r>
            <a:r>
              <a:rPr lang="en-US" sz="2000" dirty="0">
                <a:latin typeface="Times New Roman" panose="02020603050405020304" pitchFamily="18" charset="0"/>
                <a:cs typeface="Times New Roman" panose="02020603050405020304" pitchFamily="18" charset="0"/>
              </a:rPr>
              <a:t>.</a:t>
            </a:r>
          </a:p>
          <a:p>
            <a:pPr lvl="0" algn="just"/>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can </a:t>
            </a:r>
            <a:r>
              <a:rPr lang="en-US" sz="2000" dirty="0" err="1">
                <a:latin typeface="Times New Roman" panose="02020603050405020304" pitchFamily="18" charset="0"/>
                <a:cs typeface="Times New Roman" panose="02020603050405020304" pitchFamily="18" charset="0"/>
              </a:rPr>
              <a:t>thiệp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4149778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13A62-9566-473C-87BA-B6B5FC3F59B0}"/>
              </a:ext>
            </a:extLst>
          </p:cNvPr>
          <p:cNvSpPr>
            <a:spLocks noGrp="1"/>
          </p:cNvSpPr>
          <p:nvPr>
            <p:ph type="title"/>
          </p:nvPr>
        </p:nvSpPr>
        <p:spPr>
          <a:xfrm>
            <a:off x="2592925" y="624110"/>
            <a:ext cx="8911687" cy="821918"/>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4 B</a:t>
            </a:r>
            <a:r>
              <a:rPr lang="vi-VN" sz="2400" b="1" dirty="0">
                <a:latin typeface="Times New Roman" panose="02020603050405020304" pitchFamily="18" charset="0"/>
                <a:cs typeface="Times New Roman" panose="02020603050405020304" pitchFamily="18" charset="0"/>
              </a:rPr>
              <a:t>Ư</a:t>
            </a:r>
            <a:r>
              <a:rPr lang="en-US" sz="2400" b="1" dirty="0">
                <a:latin typeface="Times New Roman" panose="02020603050405020304" pitchFamily="18" charset="0"/>
                <a:cs typeface="Times New Roman" panose="02020603050405020304" pitchFamily="18" charset="0"/>
              </a:rPr>
              <a:t>ỚC CỦA QUY TRÌNH PHÒNG, CHỐNG BẠO HÀNH TRẺ</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id="{DC79C410-51AC-4EF8-947C-6AA4B2FBCE13}"/>
              </a:ext>
            </a:extLst>
          </p:cNvPr>
          <p:cNvSpPr>
            <a:spLocks noGrp="1"/>
          </p:cNvSpPr>
          <p:nvPr>
            <p:ph idx="1"/>
          </p:nvPr>
        </p:nvSpPr>
        <p:spPr>
          <a:xfrm>
            <a:off x="1786270" y="1446027"/>
            <a:ext cx="9867014" cy="5114261"/>
          </a:xfrm>
        </p:spPr>
        <p:txBody>
          <a:bodyPr>
            <a:normAutofit fontScale="70000" lnSpcReduction="20000"/>
          </a:bodyPr>
          <a:lstStyle/>
          <a:p>
            <a:pPr algn="just"/>
            <a:r>
              <a:rPr lang="en-US" sz="2600" b="1" dirty="0">
                <a:latin typeface="Times New Roman" panose="02020603050405020304" pitchFamily="18" charset="0"/>
                <a:cs typeface="Times New Roman" panose="02020603050405020304" pitchFamily="18" charset="0"/>
              </a:rPr>
              <a:t>B</a:t>
            </a:r>
            <a:r>
              <a:rPr lang="vi-VN" sz="2600" b="1" dirty="0">
                <a:latin typeface="Times New Roman" panose="02020603050405020304" pitchFamily="18" charset="0"/>
                <a:cs typeface="Times New Roman" panose="02020603050405020304" pitchFamily="18" charset="0"/>
              </a:rPr>
              <a:t>ư</a:t>
            </a:r>
            <a:r>
              <a:rPr lang="en-US" sz="2600" b="1" dirty="0" err="1">
                <a:latin typeface="Times New Roman" panose="02020603050405020304" pitchFamily="18" charset="0"/>
                <a:cs typeface="Times New Roman" panose="02020603050405020304" pitchFamily="18" charset="0"/>
              </a:rPr>
              <a:t>ớc</a:t>
            </a:r>
            <a:r>
              <a:rPr lang="en-US" sz="2600" b="1" dirty="0">
                <a:latin typeface="Times New Roman" panose="02020603050405020304" pitchFamily="18" charset="0"/>
                <a:cs typeface="Times New Roman" panose="02020603050405020304" pitchFamily="18" charset="0"/>
              </a:rPr>
              <a:t> 3: </a:t>
            </a:r>
            <a:r>
              <a:rPr lang="en-US" sz="2600" dirty="0" err="1">
                <a:latin typeface="Times New Roman" panose="02020603050405020304" pitchFamily="18" charset="0"/>
                <a:cs typeface="Times New Roman" panose="02020603050405020304" pitchFamily="18" charset="0"/>
              </a:rPr>
              <a:t>Triển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kế</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hoạch</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lịch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thời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biểu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phù</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từng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kế</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hoạch</a:t>
            </a:r>
            <a:r>
              <a:rPr lang="en-US" sz="2600" dirty="0">
                <a:latin typeface="Times New Roman" panose="02020603050405020304" pitchFamily="18" charset="0"/>
                <a:cs typeface="Times New Roman" panose="02020603050405020304" pitchFamily="18" charset="0"/>
              </a:rPr>
              <a:t>.</a:t>
            </a: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Rà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soát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nhật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thông</a:t>
            </a:r>
            <a:r>
              <a:rPr lang="en-US" sz="2600" dirty="0">
                <a:latin typeface="Times New Roman" panose="02020603050405020304" pitchFamily="18" charset="0"/>
                <a:cs typeface="Times New Roman" panose="02020603050405020304" pitchFamily="18" charset="0"/>
              </a:rPr>
              <a:t> tin </a:t>
            </a:r>
            <a:r>
              <a:rPr lang="en-US" sz="2600" dirty="0" err="1">
                <a:latin typeface="Times New Roman" panose="02020603050405020304" pitchFamily="18" charset="0"/>
                <a:cs typeface="Times New Roman" panose="02020603050405020304" pitchFamily="18" charset="0"/>
              </a:rPr>
              <a:t>liên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đến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kế</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phòng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chống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kì</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hằng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xảy</a:t>
            </a:r>
            <a:r>
              <a:rPr lang="en-US" sz="2600" dirty="0">
                <a:latin typeface="Times New Roman" panose="02020603050405020304" pitchFamily="18" charset="0"/>
                <a:cs typeface="Times New Roman" panose="02020603050405020304" pitchFamily="18" charset="0"/>
              </a:rPr>
              <a:t> ra </a:t>
            </a:r>
            <a:r>
              <a:rPr lang="en-US" sz="2600" dirty="0" err="1">
                <a:latin typeface="Times New Roman" panose="02020603050405020304" pitchFamily="18" charset="0"/>
                <a:cs typeface="Times New Roman" panose="02020603050405020304" pitchFamily="18" charset="0"/>
              </a:rPr>
              <a:t>tại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mầm</a:t>
            </a:r>
            <a:r>
              <a:rPr lang="en-US" sz="2600" dirty="0">
                <a:latin typeface="Times New Roman" panose="02020603050405020304" pitchFamily="18" charset="0"/>
                <a:cs typeface="Times New Roman" panose="02020603050405020304" pitchFamily="18" charset="0"/>
              </a:rPr>
              <a:t> non </a:t>
            </a:r>
            <a:r>
              <a:rPr lang="en-US" sz="2600" dirty="0" err="1">
                <a:latin typeface="Times New Roman" panose="02020603050405020304" pitchFamily="18" charset="0"/>
                <a:cs typeface="Times New Roman" panose="02020603050405020304" pitchFamily="18" charset="0"/>
              </a:rPr>
              <a:t>để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những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chỉnh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lý</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kịp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thời</a:t>
            </a:r>
            <a:r>
              <a:rPr lang="en-US" sz="2600" dirty="0">
                <a:latin typeface="Times New Roman" panose="02020603050405020304" pitchFamily="18" charset="0"/>
                <a:cs typeface="Times New Roman" panose="02020603050405020304" pitchFamily="18" charset="0"/>
              </a:rPr>
              <a:t>. </a:t>
            </a: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hoạt động bồi dưỡng chuyên môn cho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chủ</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GDMN </a:t>
            </a:r>
            <a:r>
              <a:rPr lang="en-US" sz="2600" dirty="0" err="1">
                <a:latin typeface="Times New Roman" panose="02020603050405020304" pitchFamily="18" charset="0"/>
                <a:cs typeface="Times New Roman" panose="02020603050405020304" pitchFamily="18" charset="0"/>
              </a:rPr>
              <a:t>gồm</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cán bộ quản lý, giáo viên, nhân 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trẻ</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về</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giáo dục phòng, chống bạo hành trẻ trong thực hiện Chương trình GDMN.</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Xây dựng nội dung truyền thông trọng tâm của việc phòng, chống bạo hành trẻ phù hợp với tình hình thực tiễn của cơ sở GDMN. Nội dung truyền thông bao gồm của trường và của nhóm, lớp. Truyền thông, cung cấp thông tin về Tổng đài điện thoại quốc gia bảo vệ trẻ em theo số 111, Trung tâm công tác xã hội các cấp tại địa phương, văn bản quy phạm pháp luật về bảo vệ trẻ em. Thiết lập hệ thống thông tin như đường dây nóng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nếu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a:t>
            </a:r>
            <a:r>
              <a:rPr lang="vi-VN" sz="2600" dirty="0">
                <a:latin typeface="Times New Roman" panose="02020603050405020304" pitchFamily="18" charset="0"/>
                <a:cs typeface="Times New Roman" panose="02020603050405020304" pitchFamily="18" charset="0"/>
              </a:rPr>
              <a:t>, hòm thư góp ý hoặc các hình thức sử dụng công nghệ thông tin khác để tiếp nhận các nguy cơ xảy ra bạo hành đối với trẻ.</a:t>
            </a:r>
            <a:endParaRPr lang="en-US" sz="2600" dirty="0">
              <a:latin typeface="Times New Roman" panose="02020603050405020304" pitchFamily="18" charset="0"/>
              <a:cs typeface="Times New Roman" panose="02020603050405020304" pitchFamily="18" charset="0"/>
            </a:endParaRP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Chỉ</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đạo</a:t>
            </a:r>
            <a:r>
              <a:rPr lang="en-US" sz="2600" dirty="0">
                <a:latin typeface="Times New Roman" panose="02020603050405020304" pitchFamily="18" charset="0"/>
                <a:cs typeface="Times New Roman" panose="02020603050405020304" pitchFamily="18" charset="0"/>
              </a:rPr>
              <a:t> g</a:t>
            </a:r>
            <a:r>
              <a:rPr lang="vi-VN" sz="2600" dirty="0">
                <a:latin typeface="Times New Roman" panose="02020603050405020304" pitchFamily="18" charset="0"/>
                <a:cs typeface="Times New Roman" panose="02020603050405020304" pitchFamily="18" charset="0"/>
              </a:rPr>
              <a:t>iáo viên phụ trách lớp nắm bắt thông tin về hoàn cảnh gia đình và các hiện tượng bất thường của trẻ. Chủ động  phát hiện trẻ có hoàn cảnh đặc biệt, nguy cơ rơi vào hoàn cảnh đặc biệt, trẻ nghỉ học thường xuyên, nguy cơ bị bạo hành, xâm hại báo cáo với </a:t>
            </a:r>
            <a:r>
              <a:rPr lang="en-US" sz="2600" dirty="0" err="1">
                <a:latin typeface="Times New Roman" panose="02020603050405020304" pitchFamily="18" charset="0"/>
                <a:cs typeface="Times New Roman" panose="02020603050405020304" pitchFamily="18" charset="0"/>
              </a:rPr>
              <a:t>cán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đầu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công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bảo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vệ</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trẻ</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mầm</a:t>
            </a:r>
            <a:r>
              <a:rPr lang="en-US" sz="2600" dirty="0">
                <a:latin typeface="Times New Roman" panose="02020603050405020304" pitchFamily="18" charset="0"/>
                <a:cs typeface="Times New Roman" panose="02020603050405020304" pitchFamily="18" charset="0"/>
              </a:rPr>
              <a:t> non. </a:t>
            </a:r>
          </a:p>
          <a:p>
            <a:endParaRPr lang="en-US" dirty="0"/>
          </a:p>
        </p:txBody>
      </p:sp>
    </p:spTree>
    <p:extLst>
      <p:ext uri="{BB962C8B-B14F-4D97-AF65-F5344CB8AC3E}">
        <p14:creationId xmlns:p14="http://schemas.microsoft.com/office/powerpoint/2010/main" val="3342933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B4CC-B174-1748-8FB7-8EEC0202D9FD}"/>
              </a:ext>
            </a:extLst>
          </p:cNvPr>
          <p:cNvSpPr>
            <a:spLocks noGrp="1"/>
          </p:cNvSpPr>
          <p:nvPr>
            <p:ph type="title"/>
          </p:nvPr>
        </p:nvSpPr>
        <p:spPr>
          <a:xfrm>
            <a:off x="2592925" y="624109"/>
            <a:ext cx="8911687" cy="1491769"/>
          </a:xfrm>
        </p:spPr>
        <p:txBody>
          <a:bodyPr>
            <a:normAutofit/>
          </a:bodyPr>
          <a:lstStyle/>
          <a:p>
            <a:pPr algn="ctr"/>
            <a:r>
              <a:rPr lang="en-US" sz="3200" b="1" dirty="0" err="1">
                <a:latin typeface="Times New Roman" panose="02020603050405020304" pitchFamily="18" charset="0"/>
                <a:cs typeface="Times New Roman" panose="02020603050405020304" pitchFamily="18" charset="0"/>
              </a:rPr>
              <a:t>Tại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phải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phòng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chống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bạo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hành</a:t>
            </a:r>
            <a:r>
              <a:rPr lang="en-US" sz="3200" b="1"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F4CCBBD3-2EAB-314F-B9F8-FF09D86DA619}"/>
              </a:ext>
            </a:extLst>
          </p:cNvPr>
          <p:cNvSpPr>
            <a:spLocks noGrp="1"/>
          </p:cNvSpPr>
          <p:nvPr>
            <p:ph idx="1"/>
          </p:nvPr>
        </p:nvSpPr>
        <p:spPr>
          <a:xfrm>
            <a:off x="2589212" y="1371601"/>
            <a:ext cx="8915400" cy="4539622"/>
          </a:xfrm>
        </p:spPr>
        <p:txBody>
          <a:bodyPr>
            <a:normAutofit/>
          </a:bodyPr>
          <a:lstStyle/>
          <a:p>
            <a:pPr algn="just"/>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t</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a:t>
            </a:r>
            <a:r>
              <a:rPr lang="vi-VN" sz="2800" dirty="0">
                <a:latin typeface="Times New Roman" panose="02020603050405020304" pitchFamily="18" charset="0"/>
                <a:cs typeface="Times New Roman" panose="02020603050405020304" pitchFamily="18" charset="0"/>
              </a:rPr>
              <a:t>ư</a:t>
            </a:r>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vệ</a:t>
            </a:r>
            <a:endParaRPr lang="en-US" sz="2800" dirty="0">
              <a:latin typeface="Times New Roman" panose="02020603050405020304" pitchFamily="18" charset="0"/>
              <a:cs typeface="Times New Roman" panose="02020603050405020304" pitchFamily="18" charset="0"/>
            </a:endParaRPr>
          </a:p>
          <a:p>
            <a:pPr algn="just"/>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endParaRPr lang="en-US" sz="2800" dirty="0">
              <a:latin typeface="Times New Roman" panose="02020603050405020304" pitchFamily="18" charset="0"/>
              <a:cs typeface="Times New Roman" panose="02020603050405020304" pitchFamily="18" charset="0"/>
            </a:endParaRPr>
          </a:p>
          <a:p>
            <a:pPr algn="just"/>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M</a:t>
            </a:r>
            <a:r>
              <a:rPr lang="vi-VN" sz="2800" dirty="0">
                <a:latin typeface="Times New Roman" panose="02020603050405020304" pitchFamily="18" charset="0"/>
                <a:cs typeface="Times New Roman" panose="02020603050405020304" pitchFamily="18" charset="0"/>
              </a:rPr>
              <a:t>ục đích giúp cán bộ quản lí, giáo viên, nhân viê</a:t>
            </a:r>
            <a:r>
              <a:rPr lang="en-US" sz="2800" dirty="0">
                <a:latin typeface="Times New Roman" panose="02020603050405020304" pitchFamily="18" charset="0"/>
                <a:cs typeface="Times New Roman" panose="02020603050405020304" pitchFamily="18" charset="0"/>
              </a:rPr>
              <a:t>n, </a:t>
            </a:r>
            <a:r>
              <a:rPr lang="vi-VN" sz="2800" dirty="0">
                <a:latin typeface="Times New Roman" panose="02020603050405020304" pitchFamily="18" charset="0"/>
                <a:cs typeface="Times New Roman" panose="02020603050405020304" pitchFamily="18" charset="0"/>
              </a:rPr>
              <a:t>cha mẹ trẻ nắm rõ nội dung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phòng, chống bạo </a:t>
            </a:r>
            <a:r>
              <a:rPr lang="en-US" sz="2800" dirty="0" err="1">
                <a:latin typeface="Times New Roman" panose="02020603050405020304" pitchFamily="18" charset="0"/>
                <a:cs typeface="Times New Roman" panose="02020603050405020304" pitchFamily="18" charset="0"/>
              </a:rPr>
              <a:t>hành</a:t>
            </a:r>
            <a:r>
              <a:rPr lang="vi-VN" sz="2800" dirty="0">
                <a:latin typeface="Times New Roman" panose="02020603050405020304" pitchFamily="18" charset="0"/>
                <a:cs typeface="Times New Roman" panose="02020603050405020304" pitchFamily="18" charset="0"/>
              </a:rPr>
              <a:t> trong các cơ sở giáo dục mầm non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vi-VN" sz="2800" dirty="0">
                <a:latin typeface="Times New Roman" panose="02020603050405020304" pitchFamily="18" charset="0"/>
                <a:cs typeface="Times New Roman" panose="02020603050405020304" pitchFamily="18" charset="0"/>
              </a:rPr>
              <a:t> kiến thức, kĩ năng xử lý phù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phòng, chống bạo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tuyệt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mầm</a:t>
            </a:r>
            <a:r>
              <a:rPr lang="en-US" sz="2800" dirty="0">
                <a:latin typeface="Times New Roman" panose="02020603050405020304" pitchFamily="18" charset="0"/>
                <a:cs typeface="Times New Roman" panose="02020603050405020304" pitchFamily="18" charset="0"/>
              </a:rPr>
              <a:t> non</a:t>
            </a:r>
          </a:p>
        </p:txBody>
      </p:sp>
    </p:spTree>
    <p:extLst>
      <p:ext uri="{BB962C8B-B14F-4D97-AF65-F5344CB8AC3E}">
        <p14:creationId xmlns:p14="http://schemas.microsoft.com/office/powerpoint/2010/main" val="2333976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98CD-10A0-432F-9011-E22761C62EDD}"/>
              </a:ext>
            </a:extLst>
          </p:cNvPr>
          <p:cNvSpPr>
            <a:spLocks noGrp="1"/>
          </p:cNvSpPr>
          <p:nvPr>
            <p:ph type="title"/>
          </p:nvPr>
        </p:nvSpPr>
        <p:spPr>
          <a:xfrm>
            <a:off x="2592925" y="624110"/>
            <a:ext cx="8911687" cy="736857"/>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4 B</a:t>
            </a:r>
            <a:r>
              <a:rPr lang="vi-VN" sz="2400" b="1" dirty="0">
                <a:latin typeface="Times New Roman" panose="02020603050405020304" pitchFamily="18" charset="0"/>
                <a:cs typeface="Times New Roman" panose="02020603050405020304" pitchFamily="18" charset="0"/>
              </a:rPr>
              <a:t>Ư</a:t>
            </a:r>
            <a:r>
              <a:rPr lang="en-US" sz="2400" b="1" dirty="0">
                <a:latin typeface="Times New Roman" panose="02020603050405020304" pitchFamily="18" charset="0"/>
                <a:cs typeface="Times New Roman" panose="02020603050405020304" pitchFamily="18" charset="0"/>
              </a:rPr>
              <a:t>ỚC CỦA QUY TRÌNH PHÒNG, CHỐNG BẠO HÀNH TRẺ</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CƠ SỞ GIÁO DỤC MẦM NON</a:t>
            </a:r>
            <a:endParaRPr lang="en-US" sz="2400" dirty="0"/>
          </a:p>
        </p:txBody>
      </p:sp>
      <p:sp>
        <p:nvSpPr>
          <p:cNvPr id="3" name="Content Placeholder 2">
            <a:extLst>
              <a:ext uri="{FF2B5EF4-FFF2-40B4-BE49-F238E27FC236}">
                <a16:creationId xmlns:a16="http://schemas.microsoft.com/office/drawing/2014/main" id="{9C9B29A1-0D11-475C-A4CF-F9D3AB5FEEE9}"/>
              </a:ext>
            </a:extLst>
          </p:cNvPr>
          <p:cNvSpPr>
            <a:spLocks noGrp="1"/>
          </p:cNvSpPr>
          <p:nvPr>
            <p:ph idx="1"/>
          </p:nvPr>
        </p:nvSpPr>
        <p:spPr>
          <a:xfrm>
            <a:off x="2589212" y="1467293"/>
            <a:ext cx="8915400" cy="4880344"/>
          </a:xfrm>
        </p:spPr>
        <p:txBody>
          <a:bodyPr/>
          <a:lstStyle/>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4: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dõi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ra. </a:t>
            </a:r>
          </a:p>
          <a:p>
            <a:endParaRPr lang="en-US" dirty="0"/>
          </a:p>
        </p:txBody>
      </p:sp>
    </p:spTree>
    <p:extLst>
      <p:ext uri="{BB962C8B-B14F-4D97-AF65-F5344CB8AC3E}">
        <p14:creationId xmlns:p14="http://schemas.microsoft.com/office/powerpoint/2010/main" val="1303280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ED37E-4D4A-4496-ACE2-EE159E7578F6}"/>
              </a:ext>
            </a:extLst>
          </p:cNvPr>
          <p:cNvSpPr>
            <a:spLocks noGrp="1"/>
          </p:cNvSpPr>
          <p:nvPr>
            <p:ph type="title"/>
          </p:nvPr>
        </p:nvSpPr>
        <p:spPr/>
        <p:txBody>
          <a:bodyPr>
            <a:normAutofit/>
          </a:bodyPr>
          <a:lstStyle/>
          <a:p>
            <a:pPr algn="ctr"/>
            <a:r>
              <a:rPr lang="en-US" sz="2800" b="1" dirty="0">
                <a:latin typeface="Times New Roman" panose="02020603050405020304" pitchFamily="18" charset="0"/>
                <a:cs typeface="Times New Roman" panose="02020603050405020304" pitchFamily="18" charset="0"/>
              </a:rPr>
              <a:t>NHỮNG LƯU Ý CỦA BẢN KẾ HOẠCH</a:t>
            </a:r>
          </a:p>
        </p:txBody>
      </p:sp>
      <p:sp>
        <p:nvSpPr>
          <p:cNvPr id="3" name="Content Placeholder 2">
            <a:extLst>
              <a:ext uri="{FF2B5EF4-FFF2-40B4-BE49-F238E27FC236}">
                <a16:creationId xmlns:a16="http://schemas.microsoft.com/office/drawing/2014/main" id="{C7427F5C-FFDA-418E-BBF9-3B6DEB6C90AA}"/>
              </a:ext>
            </a:extLst>
          </p:cNvPr>
          <p:cNvSpPr>
            <a:spLocks noGrp="1"/>
          </p:cNvSpPr>
          <p:nvPr>
            <p:ph idx="1"/>
          </p:nvPr>
        </p:nvSpPr>
        <p:spPr>
          <a:xfrm>
            <a:off x="2589212" y="1456660"/>
            <a:ext cx="8915400" cy="4912242"/>
          </a:xfrm>
        </p:spPr>
        <p:txBody>
          <a:bodyPr>
            <a:normAutofit fontScale="85000" lnSpcReduction="20000"/>
          </a:bodyPr>
          <a:lstStyle/>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Phân công trách nhiệm của từng thành viên tham gia công tác phòng, chống bạo hành trẻ trong cơ sở GDMN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80/2017/NĐ-CP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5886/QĐ-BGDĐT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GDMN,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2017-2021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157/KH-BGDĐT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Đẩy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GDMN”.</a:t>
            </a:r>
          </a:p>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Thời gian hoàn thành bản kế hoạch trước thời điểm họp phụ huynh đầu năm, bảo đảm kế hoạch được phổ biến trong thời điểm họp phụ huynh đầu năm. </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83485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884EF-D629-4908-9007-053F68A5AA0B}"/>
              </a:ext>
            </a:extLst>
          </p:cNvPr>
          <p:cNvSpPr>
            <a:spLocks noGrp="1"/>
          </p:cNvSpPr>
          <p:nvPr>
            <p:ph type="title"/>
          </p:nvPr>
        </p:nvSpPr>
        <p:spPr>
          <a:xfrm>
            <a:off x="2592925" y="624110"/>
            <a:ext cx="8911687" cy="790020"/>
          </a:xfrm>
        </p:spPr>
        <p:txBody>
          <a:bodyPr>
            <a:normAutofit/>
          </a:bodyPr>
          <a:lstStyle/>
          <a:p>
            <a:pPr algn="ctr"/>
            <a:r>
              <a:rPr lang="en-US" sz="3200" b="1" dirty="0">
                <a:latin typeface="Times New Roman" panose="02020603050405020304" pitchFamily="18" charset="0"/>
                <a:cs typeface="Times New Roman" panose="02020603050405020304" pitchFamily="18" charset="0"/>
              </a:rPr>
              <a:t>QUY TRÌNH CAN THIỆP HỖ TRỢ</a:t>
            </a:r>
          </a:p>
        </p:txBody>
      </p:sp>
      <p:sp>
        <p:nvSpPr>
          <p:cNvPr id="3" name="Content Placeholder 2">
            <a:extLst>
              <a:ext uri="{FF2B5EF4-FFF2-40B4-BE49-F238E27FC236}">
                <a16:creationId xmlns:a16="http://schemas.microsoft.com/office/drawing/2014/main" id="{F78AA43B-69FA-4EAF-93C4-403FADFE2B04}"/>
              </a:ext>
            </a:extLst>
          </p:cNvPr>
          <p:cNvSpPr>
            <a:spLocks noGrp="1"/>
          </p:cNvSpPr>
          <p:nvPr>
            <p:ph idx="1"/>
          </p:nvPr>
        </p:nvSpPr>
        <p:spPr>
          <a:xfrm>
            <a:off x="2589212" y="1414130"/>
            <a:ext cx="8915400" cy="4497092"/>
          </a:xfrm>
        </p:spPr>
        <p:txBody>
          <a:bodyPr>
            <a:normAutofit fontScale="92500" lnSpcReduction="10000"/>
          </a:bodyPr>
          <a:lstStyle/>
          <a:p>
            <a:pPr algn="just"/>
            <a:r>
              <a:rPr lang="vi-VN"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01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33/2018/TT-BGDĐT.</a:t>
            </a:r>
          </a:p>
          <a:p>
            <a:pPr algn="just"/>
            <a:r>
              <a:rPr lang="vi-VN"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02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33/2018/TT-BGDĐT.</a:t>
            </a:r>
          </a:p>
          <a:p>
            <a:pPr algn="just"/>
            <a:r>
              <a:rPr lang="vi-VN"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03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33/2018/TT-BGDĐT.</a:t>
            </a:r>
          </a:p>
          <a:p>
            <a:pPr algn="just"/>
            <a:r>
              <a:rPr lang="vi-VN"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soát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04 ban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kèm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33/2018/TT-BGDĐT.</a:t>
            </a:r>
          </a:p>
          <a:p>
            <a:endParaRPr lang="en-US" dirty="0"/>
          </a:p>
        </p:txBody>
      </p:sp>
    </p:spTree>
    <p:extLst>
      <p:ext uri="{BB962C8B-B14F-4D97-AF65-F5344CB8AC3E}">
        <p14:creationId xmlns:p14="http://schemas.microsoft.com/office/powerpoint/2010/main" val="1782287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C2C6-300E-45FC-B016-ABB8D695FC03}"/>
              </a:ext>
            </a:extLst>
          </p:cNvPr>
          <p:cNvSpPr>
            <a:spLocks noGrp="1"/>
          </p:cNvSpPr>
          <p:nvPr>
            <p:ph type="title"/>
          </p:nvPr>
        </p:nvSpPr>
        <p:spPr>
          <a:xfrm>
            <a:off x="2592925" y="624110"/>
            <a:ext cx="8911687" cy="726225"/>
          </a:xfrm>
        </p:spPr>
        <p:txBody>
          <a:bodyPr/>
          <a:lstStyle/>
          <a:p>
            <a:pPr algn="ctr"/>
            <a:r>
              <a:rPr lang="en-US" b="1" dirty="0">
                <a:latin typeface="Times New Roman" panose="02020603050405020304" pitchFamily="18" charset="0"/>
                <a:cs typeface="Times New Roman" panose="02020603050405020304" pitchFamily="18" charset="0"/>
              </a:rPr>
              <a:t>LƯU Ý</a:t>
            </a:r>
          </a:p>
        </p:txBody>
      </p:sp>
      <p:sp>
        <p:nvSpPr>
          <p:cNvPr id="3" name="Content Placeholder 2">
            <a:extLst>
              <a:ext uri="{FF2B5EF4-FFF2-40B4-BE49-F238E27FC236}">
                <a16:creationId xmlns:a16="http://schemas.microsoft.com/office/drawing/2014/main" id="{89289F89-C2C4-437F-8CE0-D336549069D5}"/>
              </a:ext>
            </a:extLst>
          </p:cNvPr>
          <p:cNvSpPr>
            <a:spLocks noGrp="1"/>
          </p:cNvSpPr>
          <p:nvPr>
            <p:ph idx="1"/>
          </p:nvPr>
        </p:nvSpPr>
        <p:spPr>
          <a:xfrm>
            <a:off x="2589212" y="1424763"/>
            <a:ext cx="8915400" cy="3062177"/>
          </a:xfrm>
        </p:spPr>
        <p:txBody>
          <a:bodyPr>
            <a:normAutofit/>
          </a:bodyPr>
          <a:lstStyle/>
          <a:p>
            <a:pPr algn="just"/>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p>
          <a:p>
            <a:pPr marL="0" indent="0">
              <a:buNone/>
            </a:pPr>
            <a:endParaRPr lang="en-US" b="1" i="1" dirty="0">
              <a:latin typeface="Times New Roman" panose="02020603050405020304" pitchFamily="18" charset="0"/>
              <a:cs typeface="Times New Roman" panose="02020603050405020304" pitchFamily="18" charset="0"/>
            </a:endParaRPr>
          </a:p>
          <a:p>
            <a:pPr>
              <a:buFontTx/>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375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66E1-2EF2-45A3-88FC-A8C6DE399B3C}"/>
              </a:ext>
            </a:extLst>
          </p:cNvPr>
          <p:cNvSpPr>
            <a:spLocks noGrp="1"/>
          </p:cNvSpPr>
          <p:nvPr>
            <p:ph type="title"/>
          </p:nvPr>
        </p:nvSpPr>
        <p:spPr>
          <a:xfrm>
            <a:off x="2592925" y="624110"/>
            <a:ext cx="8911687" cy="673062"/>
          </a:xfrm>
        </p:spPr>
        <p:txBody>
          <a:bodyPr>
            <a:normAutofit/>
          </a:bodyPr>
          <a:lstStyle/>
          <a:p>
            <a:pPr algn="ctr"/>
            <a:r>
              <a:rPr lang="en-US" sz="2800" b="1" dirty="0">
                <a:latin typeface="Times New Roman" panose="02020603050405020304" pitchFamily="18" charset="0"/>
                <a:cs typeface="Times New Roman" panose="02020603050405020304" pitchFamily="18" charset="0"/>
              </a:rPr>
              <a:t>HOẠT ĐỘNG CAN THIỆP HỖ TRỢ</a:t>
            </a:r>
          </a:p>
        </p:txBody>
      </p:sp>
      <p:sp>
        <p:nvSpPr>
          <p:cNvPr id="3" name="Content Placeholder 2">
            <a:extLst>
              <a:ext uri="{FF2B5EF4-FFF2-40B4-BE49-F238E27FC236}">
                <a16:creationId xmlns:a16="http://schemas.microsoft.com/office/drawing/2014/main" id="{5972A631-A424-4978-83B5-625EFA6CC088}"/>
              </a:ext>
            </a:extLst>
          </p:cNvPr>
          <p:cNvSpPr>
            <a:spLocks noGrp="1"/>
          </p:cNvSpPr>
          <p:nvPr>
            <p:ph idx="1"/>
          </p:nvPr>
        </p:nvSpPr>
        <p:spPr>
          <a:xfrm>
            <a:off x="2589212" y="1297172"/>
            <a:ext cx="8915400" cy="4614050"/>
          </a:xfrm>
        </p:spPr>
        <p:txBody>
          <a:bodyPr>
            <a:normAutofit/>
          </a:bodyPr>
          <a:lstStyle/>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(03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( 03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(04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B</a:t>
            </a:r>
            <a:r>
              <a:rPr lang="vi-VN" sz="2800" b="1" dirty="0">
                <a:latin typeface="Times New Roman" panose="02020603050405020304" pitchFamily="18" charset="0"/>
                <a:cs typeface="Times New Roman" panose="02020603050405020304" pitchFamily="18" charset="0"/>
              </a:rPr>
              <a:t>ư</a:t>
            </a:r>
            <a:r>
              <a:rPr lang="en-US" sz="2800" b="1" dirty="0" err="1">
                <a:latin typeface="Times New Roman" panose="02020603050405020304" pitchFamily="18" charset="0"/>
                <a:cs typeface="Times New Roman" panose="02020603050405020304" pitchFamily="18" charset="0"/>
              </a:rPr>
              <a:t>ớc</a:t>
            </a:r>
            <a:r>
              <a:rPr lang="en-US" sz="2800" b="1" dirty="0">
                <a:latin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soát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can </a:t>
            </a:r>
            <a:r>
              <a:rPr lang="en-US" sz="2800" dirty="0" err="1">
                <a:latin typeface="Times New Roman" panose="02020603050405020304" pitchFamily="18" charset="0"/>
                <a:cs typeface="Times New Roman" panose="02020603050405020304" pitchFamily="18" charset="0"/>
              </a:rPr>
              <a:t>thiệp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( 4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79349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90DEC-0D6D-4603-8338-5045D78B9B14}"/>
              </a:ext>
            </a:extLst>
          </p:cNvPr>
          <p:cNvSpPr>
            <a:spLocks noGrp="1"/>
          </p:cNvSpPr>
          <p:nvPr>
            <p:ph type="title"/>
          </p:nvPr>
        </p:nvSpPr>
        <p:spPr/>
        <p:txBody>
          <a:bodyPr>
            <a:normAutofit/>
          </a:bodyPr>
          <a:lstStyle/>
          <a:p>
            <a:pPr algn="ctr"/>
            <a:r>
              <a:rPr lang="en-US" sz="2800" b="1" dirty="0">
                <a:latin typeface="Times New Roman" panose="02020603050405020304" pitchFamily="18" charset="0"/>
                <a:cs typeface="Times New Roman" panose="02020603050405020304" pitchFamily="18" charset="0"/>
              </a:rPr>
              <a:t>CHIA SẺ - GIẢI ĐÁP THẮC MẮC</a:t>
            </a:r>
          </a:p>
        </p:txBody>
      </p:sp>
      <p:sp>
        <p:nvSpPr>
          <p:cNvPr id="3" name="Content Placeholder 2">
            <a:extLst>
              <a:ext uri="{FF2B5EF4-FFF2-40B4-BE49-F238E27FC236}">
                <a16:creationId xmlns:a16="http://schemas.microsoft.com/office/drawing/2014/main" id="{BA0E5AC7-0C99-47E4-9159-14E06BB1E798}"/>
              </a:ext>
            </a:extLst>
          </p:cNvPr>
          <p:cNvSpPr>
            <a:spLocks noGrp="1"/>
          </p:cNvSpPr>
          <p:nvPr>
            <p:ph idx="1"/>
          </p:nvPr>
        </p:nvSpPr>
        <p:spPr/>
        <p:txBody>
          <a:bodyPr>
            <a:normAutofit/>
          </a:bodyPr>
          <a:lstStyle/>
          <a:p>
            <a:pPr marL="0" indent="0" algn="ctr">
              <a:buNone/>
            </a:pPr>
            <a:r>
              <a:rPr lang="en-US" sz="4400" b="1" dirty="0">
                <a:latin typeface="Times New Roman" panose="02020603050405020304" pitchFamily="18" charset="0"/>
                <a:cs typeface="Times New Roman" panose="02020603050405020304" pitchFamily="18" charset="0"/>
              </a:rPr>
              <a:t>TRÂN TRỌNG CẢM </a:t>
            </a:r>
            <a:r>
              <a:rPr lang="vi-VN" sz="4400" b="1" dirty="0">
                <a:latin typeface="Times New Roman" panose="02020603050405020304" pitchFamily="18" charset="0"/>
                <a:cs typeface="Times New Roman" panose="02020603050405020304" pitchFamily="18" charset="0"/>
              </a:rPr>
              <a:t>Ơ</a:t>
            </a:r>
            <a:r>
              <a:rPr lang="en-US" sz="4400" b="1" dirty="0">
                <a:latin typeface="Times New Roman" panose="02020603050405020304" pitchFamily="18" charset="0"/>
                <a:cs typeface="Times New Roman" panose="02020603050405020304" pitchFamily="18" charset="0"/>
              </a:rPr>
              <a:t>N!</a:t>
            </a:r>
          </a:p>
        </p:txBody>
      </p:sp>
    </p:spTree>
    <p:extLst>
      <p:ext uri="{BB962C8B-B14F-4D97-AF65-F5344CB8AC3E}">
        <p14:creationId xmlns:p14="http://schemas.microsoft.com/office/powerpoint/2010/main" val="2021483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B4CC-B174-1748-8FB7-8EEC0202D9FD}"/>
              </a:ext>
            </a:extLst>
          </p:cNvPr>
          <p:cNvSpPr>
            <a:spLocks noGrp="1"/>
          </p:cNvSpPr>
          <p:nvPr>
            <p:ph type="title"/>
          </p:nvPr>
        </p:nvSpPr>
        <p:spPr>
          <a:xfrm>
            <a:off x="2592925" y="624110"/>
            <a:ext cx="8911687" cy="768755"/>
          </a:xfrm>
        </p:spPr>
        <p:txBody>
          <a:bodyPr>
            <a:normAutofit/>
          </a:bodyPr>
          <a:lstStyle/>
          <a:p>
            <a:pPr algn="ctr"/>
            <a:r>
              <a:rPr lang="en-US" sz="2800" b="1" dirty="0">
                <a:latin typeface="Times New Roman" panose="02020603050405020304" pitchFamily="18" charset="0"/>
                <a:cs typeface="Times New Roman" panose="02020603050405020304" pitchFamily="18" charset="0"/>
              </a:rPr>
              <a:t>CĂN CỨ PHÁP LÝ </a:t>
            </a:r>
          </a:p>
        </p:txBody>
      </p:sp>
      <p:sp>
        <p:nvSpPr>
          <p:cNvPr id="3" name="Content Placeholder 2">
            <a:extLst>
              <a:ext uri="{FF2B5EF4-FFF2-40B4-BE49-F238E27FC236}">
                <a16:creationId xmlns:a16="http://schemas.microsoft.com/office/drawing/2014/main" id="{F4CCBBD3-2EAB-314F-B9F8-FF09D86DA619}"/>
              </a:ext>
            </a:extLst>
          </p:cNvPr>
          <p:cNvSpPr>
            <a:spLocks noGrp="1"/>
          </p:cNvSpPr>
          <p:nvPr>
            <p:ph idx="1"/>
          </p:nvPr>
        </p:nvSpPr>
        <p:spPr>
          <a:xfrm>
            <a:off x="2589212" y="1392865"/>
            <a:ext cx="8915400" cy="4997302"/>
          </a:xfrm>
        </p:spPr>
        <p:txBody>
          <a:bodyPr>
            <a:normAutofit lnSpcReduction="10000"/>
          </a:bodyPr>
          <a:lstStyle/>
          <a:p>
            <a:pPr algn="just"/>
            <a:r>
              <a:rPr lang="vi-VN" dirty="0">
                <a:latin typeface="Times New Roman" panose="02020603050405020304" pitchFamily="18" charset="0"/>
                <a:cs typeface="Times New Roman" panose="02020603050405020304" pitchFamily="18" charset="0"/>
              </a:rPr>
              <a:t>– Luật số 102/2016/QH13 của Quốc hội ngày 05 tháng </a:t>
            </a:r>
            <a:r>
              <a:rPr lang="en-US" dirty="0">
                <a:latin typeface="Times New Roman" panose="02020603050405020304" pitchFamily="18" charset="0"/>
                <a:cs typeface="Times New Roman" panose="02020603050405020304" pitchFamily="18" charset="0"/>
              </a:rPr>
              <a:t>0</a:t>
            </a:r>
            <a:r>
              <a:rPr lang="vi-VN" dirty="0">
                <a:latin typeface="Times New Roman" panose="02020603050405020304" pitchFamily="18" charset="0"/>
                <a:cs typeface="Times New Roman" panose="02020603050405020304" pitchFamily="18" charset="0"/>
              </a:rPr>
              <a:t>4 năm 2016 ban hành Luật Trẻ em</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algn="just"/>
            <a:r>
              <a:rPr lang="vi-VN" dirty="0">
                <a:latin typeface="Times New Roman" panose="02020603050405020304" pitchFamily="18" charset="0"/>
                <a:cs typeface="Times New Roman" panose="02020603050405020304" pitchFamily="18" charset="0"/>
              </a:rPr>
              <a:t>– Luật số 43/2019/QH14 của Quốc hội ngày 14 tháng </a:t>
            </a:r>
            <a:r>
              <a:rPr lang="en-US" dirty="0">
                <a:latin typeface="Times New Roman" panose="02020603050405020304" pitchFamily="18" charset="0"/>
                <a:cs typeface="Times New Roman" panose="02020603050405020304" pitchFamily="18" charset="0"/>
              </a:rPr>
              <a:t>0</a:t>
            </a:r>
            <a:r>
              <a:rPr lang="vi-VN" dirty="0">
                <a:latin typeface="Times New Roman" panose="02020603050405020304" pitchFamily="18" charset="0"/>
                <a:cs typeface="Times New Roman" panose="02020603050405020304" pitchFamily="18" charset="0"/>
              </a:rPr>
              <a:t>6 năm 2019 ban hành Luật Giáo dục</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algn="just"/>
            <a:r>
              <a:rPr lang="vi-VN" dirty="0">
                <a:latin typeface="Times New Roman" panose="02020603050405020304" pitchFamily="18" charset="0"/>
                <a:cs typeface="Times New Roman" panose="02020603050405020304" pitchFamily="18" charset="0"/>
              </a:rPr>
              <a:t>– Nghị định số 56/2017/NĐ-CP của Chính phủ ngày 09</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tháng</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05</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2017 </a:t>
            </a:r>
            <a:r>
              <a:rPr lang="en-US" dirty="0">
                <a:latin typeface="Times New Roman" panose="02020603050405020304" pitchFamily="18" charset="0"/>
                <a:cs typeface="Times New Roman" panose="02020603050405020304" pitchFamily="18" charset="0"/>
              </a:rPr>
              <a:t>q</a:t>
            </a:r>
            <a:r>
              <a:rPr lang="vi-VN" dirty="0">
                <a:latin typeface="Times New Roman" panose="02020603050405020304" pitchFamily="18" charset="0"/>
                <a:cs typeface="Times New Roman" panose="02020603050405020304" pitchFamily="18" charset="0"/>
              </a:rPr>
              <a:t>uy định chi tiết một số điều của Luật trẻ em</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algn="just"/>
            <a:r>
              <a:rPr lang="vi-VN" dirty="0">
                <a:latin typeface="Times New Roman" panose="02020603050405020304" pitchFamily="18" charset="0"/>
                <a:cs typeface="Times New Roman" panose="02020603050405020304" pitchFamily="18" charset="0"/>
              </a:rPr>
              <a:t>– Nghị định số 80/2017/NĐ-CP của Chính phủ ngày 17 tháng 07 năm 2017 quy định về môi trường giáo dục an toàn, lành mạnh, thân thiện, phòng, chống bạo lực học đường</a:t>
            </a:r>
            <a:r>
              <a:rPr lang="en-US" dirty="0">
                <a:latin typeface="Times New Roman" panose="02020603050405020304" pitchFamily="18" charset="0"/>
                <a:cs typeface="Times New Roman" panose="02020603050405020304" pitchFamily="18" charset="0"/>
              </a:rPr>
              <a:t>.</a:t>
            </a:r>
          </a:p>
          <a:p>
            <a:pPr algn="just"/>
            <a:r>
              <a:rPr lang="vi-VN" dirty="0">
                <a:latin typeface="Times New Roman" panose="02020603050405020304" pitchFamily="18" charset="0"/>
                <a:cs typeface="Times New Roman" panose="02020603050405020304" pitchFamily="18" charset="0"/>
              </a:rPr>
              <a:t>– Thông tư số 17/2009/TT-BGDĐT của Bộ Giáo dục và Đào tạo ngày 25  tháng </a:t>
            </a:r>
            <a:r>
              <a:rPr lang="en-US" dirty="0">
                <a:latin typeface="Times New Roman" panose="02020603050405020304" pitchFamily="18" charset="0"/>
                <a:cs typeface="Times New Roman" panose="02020603050405020304" pitchFamily="18" charset="0"/>
              </a:rPr>
              <a:t>0</a:t>
            </a:r>
            <a:r>
              <a:rPr lang="vi-VN" dirty="0">
                <a:latin typeface="Times New Roman" panose="02020603050405020304" pitchFamily="18" charset="0"/>
                <a:cs typeface="Times New Roman" panose="02020603050405020304" pitchFamily="18" charset="0"/>
              </a:rPr>
              <a:t>7  năm 2009 ban hành Chương trình Giáo dục mầm non; </a:t>
            </a:r>
            <a:r>
              <a:rPr lang="vi-VN" dirty="0">
                <a:latin typeface="Times New Roman" panose="02020603050405020304" pitchFamily="18" charset="0"/>
                <a:cs typeface="Times New Roman" panose="02020603050405020304" pitchFamily="18" charset="0"/>
                <a:hlinkClick r:id="rId2"/>
              </a:rPr>
              <a:t>Thông tư 28/2016/TT-BGDĐT của Bộ Giáo dục và Đào tạo ngày 30 tháng 12 năm 2016 sửa đổi, bổ sung một số nội dung của Chương trình Giáo dục mầm non ban hành kèm theo Thông tư số 17/2009/TT-BGDĐT ngày 25 tháng </a:t>
            </a:r>
            <a:r>
              <a:rPr lang="en-US" dirty="0">
                <a:latin typeface="Times New Roman" panose="02020603050405020304" pitchFamily="18" charset="0"/>
                <a:cs typeface="Times New Roman" panose="02020603050405020304" pitchFamily="18" charset="0"/>
                <a:hlinkClick r:id="rId2"/>
              </a:rPr>
              <a:t>0</a:t>
            </a:r>
            <a:r>
              <a:rPr lang="vi-VN" dirty="0">
                <a:latin typeface="Times New Roman" panose="02020603050405020304" pitchFamily="18" charset="0"/>
                <a:cs typeface="Times New Roman" panose="02020603050405020304" pitchFamily="18" charset="0"/>
                <a:hlinkClick r:id="rId2"/>
              </a:rPr>
              <a:t>7 năm 2009 của Bộ Giáo dục và Đào tạo</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13/2010/TT-BGDĐT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ngày</a:t>
            </a:r>
            <a:r>
              <a:rPr lang="en-US" dirty="0">
                <a:latin typeface="Times New Roman" panose="02020603050405020304" pitchFamily="18" charset="0"/>
                <a:cs typeface="Times New Roman" panose="02020603050405020304" pitchFamily="18" charset="0"/>
              </a:rPr>
              <a:t> 15 </a:t>
            </a:r>
            <a:r>
              <a:rPr lang="en-US" dirty="0" err="1">
                <a:latin typeface="Times New Roman" panose="02020603050405020304" pitchFamily="18" charset="0"/>
                <a:cs typeface="Times New Roman" panose="02020603050405020304" pitchFamily="18" charset="0"/>
              </a:rPr>
              <a:t>tháng</a:t>
            </a:r>
            <a:r>
              <a:rPr lang="en-US" dirty="0">
                <a:latin typeface="Times New Roman" panose="02020603050405020304" pitchFamily="18" charset="0"/>
                <a:cs typeface="Times New Roman" panose="02020603050405020304" pitchFamily="18" charset="0"/>
              </a:rPr>
              <a:t> 04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2010 ban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an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chống</a:t>
            </a:r>
            <a:r>
              <a:rPr lang="en-US" dirty="0">
                <a:latin typeface="Times New Roman" panose="02020603050405020304" pitchFamily="18" charset="0"/>
                <a:cs typeface="Times New Roman" panose="02020603050405020304" pitchFamily="18" charset="0"/>
              </a:rPr>
              <a:t> tai </a:t>
            </a:r>
            <a:r>
              <a:rPr lang="en-US" dirty="0" err="1">
                <a:latin typeface="Times New Roman" panose="02020603050405020304" pitchFamily="18" charset="0"/>
                <a:cs typeface="Times New Roman" panose="02020603050405020304" pitchFamily="18" charset="0"/>
              </a:rPr>
              <a:t>nạn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1269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32DB-254A-4B92-97A5-9A1E3052E5D1}"/>
              </a:ext>
            </a:extLst>
          </p:cNvPr>
          <p:cNvSpPr>
            <a:spLocks noGrp="1"/>
          </p:cNvSpPr>
          <p:nvPr>
            <p:ph type="title"/>
          </p:nvPr>
        </p:nvSpPr>
        <p:spPr>
          <a:xfrm>
            <a:off x="2592925" y="624110"/>
            <a:ext cx="8911687" cy="875081"/>
          </a:xfrm>
        </p:spPr>
        <p:txBody>
          <a:bodyPr/>
          <a:lstStyle/>
          <a:p>
            <a:pPr algn="ctr"/>
            <a:r>
              <a:rPr lang="en-US" b="1" dirty="0">
                <a:latin typeface="Times New Roman" panose="02020603050405020304" pitchFamily="18" charset="0"/>
                <a:cs typeface="Times New Roman" panose="02020603050405020304" pitchFamily="18" charset="0"/>
              </a:rPr>
              <a:t>CĂN CỨ PHÁP LÝ </a:t>
            </a:r>
            <a:endParaRPr lang="en-US" dirty="0"/>
          </a:p>
        </p:txBody>
      </p:sp>
      <p:sp>
        <p:nvSpPr>
          <p:cNvPr id="3" name="Content Placeholder 2">
            <a:extLst>
              <a:ext uri="{FF2B5EF4-FFF2-40B4-BE49-F238E27FC236}">
                <a16:creationId xmlns:a16="http://schemas.microsoft.com/office/drawing/2014/main" id="{8EE62A95-6F92-4F67-913D-6FDD31F0CA7C}"/>
              </a:ext>
            </a:extLst>
          </p:cNvPr>
          <p:cNvSpPr>
            <a:spLocks noGrp="1"/>
          </p:cNvSpPr>
          <p:nvPr>
            <p:ph idx="1"/>
          </p:nvPr>
        </p:nvSpPr>
        <p:spPr>
          <a:xfrm>
            <a:off x="2589212" y="1637414"/>
            <a:ext cx="8915400" cy="4596476"/>
          </a:xfrm>
        </p:spPr>
        <p:txBody>
          <a:bodyPr/>
          <a:lstStyle/>
          <a:p>
            <a:pPr algn="just"/>
            <a:r>
              <a:rPr lang="vi-VN" sz="2000" dirty="0">
                <a:latin typeface="Times New Roman" panose="02020603050405020304" pitchFamily="18" charset="0"/>
                <a:cs typeface="Times New Roman" panose="02020603050405020304" pitchFamily="18" charset="0"/>
              </a:rPr>
              <a:t>– Thông tư số 04/2014/TT-BGDĐT của Bộ Giáo dục và Đào tạo ngày 28 tháng 02 năm 2014 ban hành </a:t>
            </a:r>
            <a:r>
              <a:rPr lang="en-US" sz="2000" dirty="0">
                <a:latin typeface="Times New Roman" panose="02020603050405020304" pitchFamily="18" charset="0"/>
                <a:cs typeface="Times New Roman" panose="02020603050405020304" pitchFamily="18" charset="0"/>
              </a:rPr>
              <a:t>q</a:t>
            </a:r>
            <a:r>
              <a:rPr lang="vi-VN" sz="2000" dirty="0">
                <a:latin typeface="Times New Roman" panose="02020603050405020304" pitchFamily="18" charset="0"/>
                <a:cs typeface="Times New Roman" panose="02020603050405020304" pitchFamily="18" charset="0"/>
              </a:rPr>
              <a:t>uy định quản lí hoạt động giáo dục kĩ năng sống và hoạt động giáo dục ngoài giờ chính khoá</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33/2018/TT-BGDĐT </a:t>
            </a:r>
            <a:r>
              <a:rPr lang="vi-VN" sz="2000" dirty="0">
                <a:latin typeface="Times New Roman" panose="02020603050405020304" pitchFamily="18" charset="0"/>
                <a:cs typeface="Times New Roman" panose="02020603050405020304" pitchFamily="18" charset="0"/>
              </a:rPr>
              <a:t>của Bộ Giáo dục và Đào tạo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 26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12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2018 </a:t>
            </a:r>
            <a:r>
              <a:rPr lang="en-US" sz="2000" dirty="0" err="1">
                <a:latin typeface="Times New Roman" panose="02020603050405020304" pitchFamily="18" charset="0"/>
                <a:cs typeface="Times New Roman" panose="02020603050405020304" pitchFamily="18" charset="0"/>
              </a:rPr>
              <a:t>hướng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06/2019/TT-BGDĐT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ngày 12 tháng 04 năm 2019 quy định quy tắc ứng xử trong cơ sở giáo dục mầm non, cơ sở giáo dục phổ thông, cơ sở giáo dục thường xuyên</a:t>
            </a:r>
            <a:r>
              <a:rPr lang="en-US" sz="2000" dirty="0">
                <a:latin typeface="Times New Roman" panose="02020603050405020304" pitchFamily="18" charset="0"/>
                <a:cs typeface="Times New Roman" panose="02020603050405020304" pitchFamily="18" charset="0"/>
              </a:rPr>
              <a:t>.</a:t>
            </a:r>
          </a:p>
          <a:p>
            <a:pPr algn="just"/>
            <a:r>
              <a:rPr lang="vi-VN" sz="2000" dirty="0">
                <a:latin typeface="Times New Roman" panose="02020603050405020304" pitchFamily="18" charset="0"/>
                <a:cs typeface="Times New Roman" panose="02020603050405020304" pitchFamily="18" charset="0"/>
              </a:rPr>
              <a:t>– Quyết định số 5886/QĐ-BGDĐT ngày 28 tháng 12 năm 2017 ban hành chương trình hành động phòng, chống bạo lực học đường trong các cơ sở giáo dục mầm non, giáo dục phổ thông và giáo dục thường xuyên giai đoạn 2017 – 2021.</a:t>
            </a:r>
            <a:endParaRPr lang="en-US" sz="20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1648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47084-1049-4F4B-ABF9-44D1F44FF1E3}"/>
              </a:ext>
            </a:extLst>
          </p:cNvPr>
          <p:cNvSpPr>
            <a:spLocks noGrp="1"/>
          </p:cNvSpPr>
          <p:nvPr>
            <p:ph type="title"/>
          </p:nvPr>
        </p:nvSpPr>
        <p:spPr>
          <a:xfrm>
            <a:off x="2592925" y="624110"/>
            <a:ext cx="8911687" cy="800653"/>
          </a:xfrm>
        </p:spPr>
        <p:txBody>
          <a:bodyPr>
            <a:noAutofit/>
          </a:bodyPr>
          <a:lstStyle/>
          <a:p>
            <a:pPr algn="ctr"/>
            <a:r>
              <a:rPr lang="en-US" sz="2400" b="1" dirty="0">
                <a:latin typeface="Times New Roman" panose="02020603050405020304" pitchFamily="18" charset="0"/>
                <a:cs typeface="Times New Roman" panose="02020603050405020304" pitchFamily="18" charset="0"/>
              </a:rPr>
              <a:t>BIỆN PHÁP PHÒNG, CHỐNG BẠO HÀNH TRẺ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a:t>
            </a:r>
            <a:r>
              <a:rPr lang="vi-VN" sz="2400" b="1" dirty="0">
                <a:latin typeface="Times New Roman" panose="02020603050405020304" pitchFamily="18" charset="0"/>
                <a:cs typeface="Times New Roman" panose="02020603050405020304" pitchFamily="18" charset="0"/>
              </a:rPr>
              <a:t>Ơ</a:t>
            </a:r>
            <a:r>
              <a:rPr lang="en-US" sz="2400" b="1" dirty="0">
                <a:latin typeface="Times New Roman" panose="02020603050405020304" pitchFamily="18" charset="0"/>
                <a:cs typeface="Times New Roman" panose="02020603050405020304" pitchFamily="18" charset="0"/>
              </a:rPr>
              <a:t> SỞ GDMN</a:t>
            </a:r>
          </a:p>
        </p:txBody>
      </p:sp>
      <p:sp>
        <p:nvSpPr>
          <p:cNvPr id="3" name="Content Placeholder 2">
            <a:extLst>
              <a:ext uri="{FF2B5EF4-FFF2-40B4-BE49-F238E27FC236}">
                <a16:creationId xmlns:a16="http://schemas.microsoft.com/office/drawing/2014/main" id="{764D1D59-CFB3-B649-A8F4-4B18795CD695}"/>
              </a:ext>
            </a:extLst>
          </p:cNvPr>
          <p:cNvSpPr>
            <a:spLocks noGrp="1"/>
          </p:cNvSpPr>
          <p:nvPr>
            <p:ph idx="1"/>
          </p:nvPr>
        </p:nvSpPr>
        <p:spPr>
          <a:xfrm>
            <a:off x="2589212" y="1509823"/>
            <a:ext cx="8915400" cy="4805917"/>
          </a:xfrm>
        </p:spPr>
        <p:txBody>
          <a:bodyPr>
            <a:normAutofit fontScale="92500" lnSpcReduction="10000"/>
          </a:bodyPr>
          <a:lstStyle/>
          <a:p>
            <a:pPr algn="just"/>
            <a:r>
              <a:rPr lang="en-US" sz="2600" b="1" i="1" dirty="0" err="1">
                <a:latin typeface="Times New Roman" panose="02020603050405020304" pitchFamily="18" charset="0"/>
                <a:cs typeface="Times New Roman" panose="02020603050405020304" pitchFamily="18" charset="0"/>
              </a:rPr>
              <a:t>Biện</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pháp</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phòng</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ngừa</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bạo</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lực</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trong</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các</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cơ</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sở</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giáo</a:t>
            </a:r>
            <a:r>
              <a:rPr lang="en-US" sz="2600" b="1" i="1" dirty="0">
                <a:latin typeface="Times New Roman" panose="02020603050405020304" pitchFamily="18" charset="0"/>
                <a:cs typeface="Times New Roman" panose="02020603050405020304" pitchFamily="18" charset="0"/>
              </a:rPr>
              <a:t> </a:t>
            </a:r>
            <a:r>
              <a:rPr lang="en-US" sz="2600" b="1" i="1" dirty="0" err="1">
                <a:latin typeface="Times New Roman" panose="02020603050405020304" pitchFamily="18" charset="0"/>
                <a:cs typeface="Times New Roman" panose="02020603050405020304" pitchFamily="18" charset="0"/>
              </a:rPr>
              <a:t>dục</a:t>
            </a:r>
            <a:r>
              <a:rPr lang="en-US" sz="2600" b="1" i="1" dirty="0">
                <a:latin typeface="Times New Roman" panose="02020603050405020304" pitchFamily="18" charset="0"/>
                <a:cs typeface="Times New Roman" panose="02020603050405020304" pitchFamily="18" charset="0"/>
              </a:rPr>
              <a:t> </a:t>
            </a:r>
          </a:p>
          <a:p>
            <a:pPr marL="0" indent="0" algn="just" hangingPunct="0">
              <a:buNone/>
            </a:pPr>
            <a:r>
              <a:rPr lang="vi-VN" sz="1900" dirty="0">
                <a:latin typeface="Times New Roman" panose="02020603050405020304" pitchFamily="18" charset="0"/>
                <a:cs typeface="Times New Roman" panose="02020603050405020304" pitchFamily="18" charset="0"/>
              </a:rPr>
              <a:t>– Thực hiện nghiêm túc các quy định về xây dựng môi trường giáo dục an toàn, lành mạnh, thân thiện, phòng, chống bạo lực học đường quy định tại Nghị định số 80/2017/NĐ-CP ngày 17 tháng 7 năm 2017. </a:t>
            </a:r>
            <a:endParaRPr lang="en-US" sz="1900" dirty="0">
              <a:latin typeface="Times New Roman" panose="02020603050405020304" pitchFamily="18" charset="0"/>
              <a:cs typeface="Times New Roman" panose="02020603050405020304" pitchFamily="18" charset="0"/>
            </a:endParaRP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Tuyên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truyền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phổ</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biến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nâng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cao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nhận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thức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của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bộ</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quản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lí</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nhân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trong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cơ</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sở</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đình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cộng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đồng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mối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nguy</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hiểm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hậu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quả</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của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trách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nhiệm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phát</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hiện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thông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tố</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hành</a:t>
            </a:r>
            <a:r>
              <a:rPr lang="en-US" sz="1900" dirty="0">
                <a:latin typeface="Times New Roman" panose="02020603050405020304" pitchFamily="18" charset="0"/>
                <a:cs typeface="Times New Roman" panose="02020603050405020304" pitchFamily="18" charset="0"/>
              </a:rPr>
              <a:t> vi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ngăn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ngừa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can </a:t>
            </a:r>
            <a:r>
              <a:rPr lang="en-US" sz="1900" dirty="0" err="1">
                <a:latin typeface="Times New Roman" panose="02020603050405020304" pitchFamily="18" charset="0"/>
                <a:cs typeface="Times New Roman" panose="02020603050405020304" pitchFamily="18" charset="0"/>
              </a:rPr>
              <a:t>thiệp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kịp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thời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đối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với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hành</a:t>
            </a:r>
            <a:r>
              <a:rPr lang="en-US" sz="1900" dirty="0">
                <a:latin typeface="Times New Roman" panose="02020603050405020304" pitchFamily="18" charset="0"/>
                <a:cs typeface="Times New Roman" panose="02020603050405020304" pitchFamily="18" charset="0"/>
              </a:rPr>
              <a:t> vi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phù</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hợp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với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khả</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năng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của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bản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thân</a:t>
            </a:r>
            <a:r>
              <a:rPr lang="en-US" sz="1900" dirty="0">
                <a:latin typeface="Times New Roman" panose="02020603050405020304" pitchFamily="18" charset="0"/>
                <a:cs typeface="Times New Roman" panose="02020603050405020304" pitchFamily="18" charset="0"/>
              </a:rPr>
              <a:t>.</a:t>
            </a: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trang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bị</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kiến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thức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kĩ</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năng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phòng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chống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em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môi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mạng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bộ</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quản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lí</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nhân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của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cơ</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sở</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đình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tư</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vấn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kiến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thức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kĩ</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năng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tự</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bảo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vệ</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a:t>
            </a: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Công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khai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kế</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hoạch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phòng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chống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kênh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tiếp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nhận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thông</a:t>
            </a:r>
            <a:r>
              <a:rPr lang="en-US" sz="1900" dirty="0">
                <a:latin typeface="Times New Roman" panose="02020603050405020304" pitchFamily="18" charset="0"/>
                <a:cs typeface="Times New Roman" panose="02020603050405020304" pitchFamily="18" charset="0"/>
              </a:rPr>
              <a:t> tin, </a:t>
            </a:r>
            <a:r>
              <a:rPr lang="en-US" sz="1900" dirty="0" err="1">
                <a:latin typeface="Times New Roman" panose="02020603050405020304" pitchFamily="18" charset="0"/>
                <a:cs typeface="Times New Roman" panose="02020603050405020304" pitchFamily="18" charset="0"/>
              </a:rPr>
              <a:t>tố</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a:t>
            </a: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Tổ</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chức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kiểm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sát</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thập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và</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xử</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lí</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thông</a:t>
            </a:r>
            <a:r>
              <a:rPr lang="en-US" sz="1900" dirty="0">
                <a:latin typeface="Times New Roman" panose="02020603050405020304" pitchFamily="18" charset="0"/>
                <a:cs typeface="Times New Roman" panose="02020603050405020304" pitchFamily="18" charset="0"/>
              </a:rPr>
              <a:t> tin </a:t>
            </a:r>
            <a:r>
              <a:rPr lang="en-US" sz="1900" dirty="0" err="1">
                <a:latin typeface="Times New Roman" panose="02020603050405020304" pitchFamily="18" charset="0"/>
                <a:cs typeface="Times New Roman" panose="02020603050405020304" pitchFamily="18" charset="0"/>
              </a:rPr>
              <a:t>liên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quan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đến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đường</a:t>
            </a:r>
            <a:r>
              <a:rPr lang="en-US" sz="1900" dirty="0">
                <a:latin typeface="Times New Roman" panose="02020603050405020304" pitchFamily="18" charset="0"/>
                <a:cs typeface="Times New Roman" panose="02020603050405020304" pitchFamily="18" charset="0"/>
              </a:rPr>
              <a:t>.</a:t>
            </a:r>
          </a:p>
          <a:p>
            <a:pPr marL="0" indent="0" algn="just" hangingPunct="0">
              <a:buNone/>
            </a:pPr>
            <a:r>
              <a:rPr lang="vi-VN"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Thực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hiện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các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phương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pháp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dục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tích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không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lực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đối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với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trẻ</a:t>
            </a:r>
            <a:r>
              <a:rPr lang="en-US" sz="1900" dirty="0">
                <a:latin typeface="Times New Roman" panose="02020603050405020304" pitchFamily="18" charset="0"/>
                <a:cs typeface="Times New Roman" panose="02020603050405020304" pitchFamily="18" charset="0"/>
              </a:rPr>
              <a:t>. </a:t>
            </a:r>
          </a:p>
          <a:p>
            <a:pPr algn="just"/>
            <a:endParaRPr lang="en-US" i="1" dirty="0"/>
          </a:p>
          <a:p>
            <a:pPr marL="0" indent="0" algn="just">
              <a:buNone/>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vi-VN" sz="20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701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04C5C-4E80-4C81-8883-F498A75AD4F3}"/>
              </a:ext>
            </a:extLst>
          </p:cNvPr>
          <p:cNvSpPr>
            <a:spLocks noGrp="1"/>
          </p:cNvSpPr>
          <p:nvPr>
            <p:ph type="title"/>
          </p:nvPr>
        </p:nvSpPr>
        <p:spPr>
          <a:xfrm>
            <a:off x="2592925" y="624110"/>
            <a:ext cx="8911687" cy="779388"/>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BIỆN PHÁP PHÒNG, CHỐNG BẠO HÀNH TRẺ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a:t>
            </a:r>
            <a:r>
              <a:rPr lang="vi-VN" sz="2400" b="1" dirty="0">
                <a:latin typeface="Times New Roman" panose="02020603050405020304" pitchFamily="18" charset="0"/>
                <a:cs typeface="Times New Roman" panose="02020603050405020304" pitchFamily="18" charset="0"/>
              </a:rPr>
              <a:t>Ơ</a:t>
            </a:r>
            <a:r>
              <a:rPr lang="en-US" sz="2400" b="1" dirty="0">
                <a:latin typeface="Times New Roman" panose="02020603050405020304" pitchFamily="18" charset="0"/>
                <a:cs typeface="Times New Roman" panose="02020603050405020304" pitchFamily="18" charset="0"/>
              </a:rPr>
              <a:t> SỞ GDMN</a:t>
            </a:r>
            <a:endParaRPr lang="en-US" sz="2400" dirty="0"/>
          </a:p>
        </p:txBody>
      </p:sp>
      <p:sp>
        <p:nvSpPr>
          <p:cNvPr id="3" name="Content Placeholder 2">
            <a:extLst>
              <a:ext uri="{FF2B5EF4-FFF2-40B4-BE49-F238E27FC236}">
                <a16:creationId xmlns:a16="http://schemas.microsoft.com/office/drawing/2014/main" id="{5BD3B5F4-2617-4EEC-88DC-1C9FCA0A12D9}"/>
              </a:ext>
            </a:extLst>
          </p:cNvPr>
          <p:cNvSpPr>
            <a:spLocks noGrp="1"/>
          </p:cNvSpPr>
          <p:nvPr>
            <p:ph idx="1"/>
          </p:nvPr>
        </p:nvSpPr>
        <p:spPr>
          <a:xfrm>
            <a:off x="2589212" y="1616149"/>
            <a:ext cx="8915400" cy="4518837"/>
          </a:xfrm>
        </p:spPr>
        <p:txBody>
          <a:bodyPr/>
          <a:lstStyle/>
          <a:p>
            <a:pPr algn="just"/>
            <a:r>
              <a:rPr lang="en-US" sz="2800" b="1" i="1" dirty="0" err="1">
                <a:latin typeface="Times New Roman" panose="02020603050405020304" pitchFamily="18" charset="0"/>
                <a:cs typeface="Times New Roman" panose="02020603050405020304" pitchFamily="18" charset="0"/>
              </a:rPr>
              <a:t>Biện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pháp</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hỗ</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trợ</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trẻ</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có</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nguy</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bị</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bạo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lực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trong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các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sở</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giáo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dục</a:t>
            </a:r>
            <a:r>
              <a:rPr lang="en-US" sz="2800" b="1" i="1" dirty="0">
                <a:latin typeface="Times New Roman" panose="02020603050405020304" pitchFamily="18" charset="0"/>
                <a:cs typeface="Times New Roman" panose="02020603050405020304" pitchFamily="18" charset="0"/>
              </a:rPr>
              <a:t> </a:t>
            </a:r>
          </a:p>
          <a:p>
            <a:pPr marL="0" indent="0" algn="just" hangingPunct="0">
              <a:buNone/>
            </a:pP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vi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a:t>
            </a:r>
          </a:p>
          <a:p>
            <a:pPr marL="0" indent="0" algn="just" hangingPunct="0">
              <a:buNone/>
            </a:pP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xảy</a:t>
            </a:r>
            <a:r>
              <a:rPr lang="en-US" sz="2800" dirty="0">
                <a:latin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chặn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a:t>
            </a:r>
          </a:p>
          <a:p>
            <a:pPr marL="0" indent="0" algn="just" hangingPunct="0">
              <a:buNone/>
            </a:pP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cha </a:t>
            </a:r>
            <a:r>
              <a:rPr lang="en-US" sz="2800" dirty="0" err="1">
                <a:latin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chặn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xảy</a:t>
            </a:r>
            <a:r>
              <a:rPr lang="en-US" sz="2800" dirty="0">
                <a:latin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cs typeface="Times New Roman" panose="02020603050405020304" pitchFamily="18" charset="0"/>
              </a:rPr>
              <a:t>bạo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a:t>
            </a:r>
          </a:p>
          <a:p>
            <a:pPr algn="just"/>
            <a:endParaRPr lang="en-US" sz="2800"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98686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C5F1A-9549-42CB-ADBC-E772030A0657}"/>
              </a:ext>
            </a:extLst>
          </p:cNvPr>
          <p:cNvSpPr>
            <a:spLocks noGrp="1"/>
          </p:cNvSpPr>
          <p:nvPr>
            <p:ph type="title"/>
          </p:nvPr>
        </p:nvSpPr>
        <p:spPr>
          <a:xfrm>
            <a:off x="2592925" y="624110"/>
            <a:ext cx="8911687" cy="843183"/>
          </a:xfrm>
        </p:spPr>
        <p:txBody>
          <a:bodyPr>
            <a:normAutofit/>
          </a:bodyPr>
          <a:lstStyle/>
          <a:p>
            <a:pPr algn="ctr"/>
            <a:r>
              <a:rPr lang="en-US" sz="2400" b="1" dirty="0">
                <a:latin typeface="Times New Roman" panose="02020603050405020304" pitchFamily="18" charset="0"/>
                <a:cs typeface="Times New Roman" panose="02020603050405020304" pitchFamily="18" charset="0"/>
              </a:rPr>
              <a:t>BIỆN PHÁP PHÒNG, CHỐNG BẠO HÀNH TRẺ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a:t>
            </a:r>
            <a:r>
              <a:rPr lang="vi-VN" sz="2400" b="1" dirty="0">
                <a:latin typeface="Times New Roman" panose="02020603050405020304" pitchFamily="18" charset="0"/>
                <a:cs typeface="Times New Roman" panose="02020603050405020304" pitchFamily="18" charset="0"/>
              </a:rPr>
              <a:t>Ơ</a:t>
            </a:r>
            <a:r>
              <a:rPr lang="en-US" sz="2400" b="1" dirty="0">
                <a:latin typeface="Times New Roman" panose="02020603050405020304" pitchFamily="18" charset="0"/>
                <a:cs typeface="Times New Roman" panose="02020603050405020304" pitchFamily="18" charset="0"/>
              </a:rPr>
              <a:t> SỞ GDMN</a:t>
            </a:r>
            <a:endParaRPr lang="en-US" sz="2400" dirty="0"/>
          </a:p>
        </p:txBody>
      </p:sp>
      <p:sp>
        <p:nvSpPr>
          <p:cNvPr id="3" name="Content Placeholder 2">
            <a:extLst>
              <a:ext uri="{FF2B5EF4-FFF2-40B4-BE49-F238E27FC236}">
                <a16:creationId xmlns:a16="http://schemas.microsoft.com/office/drawing/2014/main" id="{C38DE5BE-EA07-4642-B2DA-447068E9A15F}"/>
              </a:ext>
            </a:extLst>
          </p:cNvPr>
          <p:cNvSpPr>
            <a:spLocks noGrp="1"/>
          </p:cNvSpPr>
          <p:nvPr>
            <p:ph idx="1"/>
          </p:nvPr>
        </p:nvSpPr>
        <p:spPr>
          <a:xfrm>
            <a:off x="2589212" y="1584251"/>
            <a:ext cx="8915400" cy="4326971"/>
          </a:xfrm>
        </p:spPr>
        <p:txBody>
          <a:bodyPr/>
          <a:lstStyle/>
          <a:p>
            <a:pPr algn="just"/>
            <a:r>
              <a:rPr lang="en-US" sz="2400" b="1" i="1" dirty="0" err="1">
                <a:latin typeface="Times New Roman" panose="02020603050405020304" pitchFamily="18" charset="0"/>
                <a:cs typeface="Times New Roman" panose="02020603050405020304" pitchFamily="18" charset="0"/>
              </a:rPr>
              <a:t>Biện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pháp</a:t>
            </a:r>
            <a:r>
              <a:rPr lang="en-US" sz="2400" b="1" i="1" dirty="0">
                <a:latin typeface="Times New Roman" panose="02020603050405020304" pitchFamily="18" charset="0"/>
                <a:cs typeface="Times New Roman" panose="02020603050405020304" pitchFamily="18" charset="0"/>
              </a:rPr>
              <a:t> can </a:t>
            </a:r>
            <a:r>
              <a:rPr lang="en-US" sz="2400" b="1" i="1" dirty="0" err="1">
                <a:latin typeface="Times New Roman" panose="02020603050405020304" pitchFamily="18" charset="0"/>
                <a:cs typeface="Times New Roman" panose="02020603050405020304" pitchFamily="18" charset="0"/>
              </a:rPr>
              <a:t>thiệp</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xảy</a:t>
            </a:r>
            <a:r>
              <a:rPr lang="en-US" sz="2400" b="1" i="1" dirty="0">
                <a:latin typeface="Times New Roman" panose="02020603050405020304" pitchFamily="18" charset="0"/>
                <a:cs typeface="Times New Roman" panose="02020603050405020304" pitchFamily="18" charset="0"/>
              </a:rPr>
              <a:t> ra </a:t>
            </a:r>
            <a:r>
              <a:rPr lang="en-US" sz="2400" b="1" i="1" dirty="0" err="1">
                <a:latin typeface="Times New Roman" panose="02020603050405020304" pitchFamily="18" charset="0"/>
                <a:cs typeface="Times New Roman" panose="02020603050405020304" pitchFamily="18" charset="0"/>
              </a:rPr>
              <a:t>bạo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lực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sở</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dục</a:t>
            </a:r>
            <a:r>
              <a:rPr lang="en-US" sz="2400" b="1" i="1" dirty="0">
                <a:latin typeface="Times New Roman" panose="02020603050405020304" pitchFamily="18" charset="0"/>
                <a:cs typeface="Times New Roman" panose="02020603050405020304" pitchFamily="18" charset="0"/>
              </a:rPr>
              <a:t> </a:t>
            </a:r>
          </a:p>
          <a:p>
            <a:pPr marL="0" indent="0" algn="just" hangingPunct="0">
              <a:buNone/>
            </a:pPr>
            <a:r>
              <a:rPr lang="vi-VN"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đưa</a:t>
            </a:r>
            <a:r>
              <a:rPr lang="en-US" sz="2400" dirty="0">
                <a:latin typeface="Times New Roman" panose="02020603050405020304" pitchFamily="18" charset="0"/>
                <a:cs typeface="Times New Roman" panose="02020603050405020304" pitchFamily="18" charset="0"/>
              </a:rPr>
              <a:t> ra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a:t>
            </a:r>
          </a:p>
          <a:p>
            <a:pPr marL="0" indent="0" algn="just" hangingPunct="0">
              <a:buNone/>
            </a:pPr>
            <a:r>
              <a:rPr lang="vi-VN"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sóc</a:t>
            </a:r>
            <a:r>
              <a:rPr lang="en-US" sz="2400" dirty="0">
                <a:latin typeface="Times New Roman" panose="02020603050405020304" pitchFamily="18" charset="0"/>
                <a:cs typeface="Times New Roman" panose="02020603050405020304" pitchFamily="18" charset="0"/>
              </a:rPr>
              <a:t> y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dõi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toàn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a:t>
            </a:r>
          </a:p>
          <a:p>
            <a:pPr marL="0" indent="0" algn="just" hangingPunct="0">
              <a:buNone/>
            </a:pPr>
            <a:r>
              <a:rPr lang="vi-VN"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kịp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kịp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uỷ</a:t>
            </a:r>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luật</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endParaRPr lang="en-US" i="1" dirty="0"/>
          </a:p>
          <a:p>
            <a:endParaRPr lang="en-US" dirty="0"/>
          </a:p>
        </p:txBody>
      </p:sp>
    </p:spTree>
    <p:extLst>
      <p:ext uri="{BB962C8B-B14F-4D97-AF65-F5344CB8AC3E}">
        <p14:creationId xmlns:p14="http://schemas.microsoft.com/office/powerpoint/2010/main" val="1643730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38D3D-1794-874A-80DC-474173B515B1}"/>
              </a:ext>
            </a:extLst>
          </p:cNvPr>
          <p:cNvSpPr>
            <a:spLocks noGrp="1"/>
          </p:cNvSpPr>
          <p:nvPr>
            <p:ph type="title"/>
          </p:nvPr>
        </p:nvSpPr>
        <p:spPr>
          <a:xfrm>
            <a:off x="2592925" y="624110"/>
            <a:ext cx="8911687" cy="847851"/>
          </a:xfrm>
        </p:spPr>
        <p:txBody>
          <a:bodyPr>
            <a:normAutofit/>
          </a:bodyPr>
          <a:lstStyle/>
          <a:p>
            <a:pPr algn="ctr"/>
            <a:r>
              <a:rPr lang="en-US" sz="2400" b="1" dirty="0">
                <a:latin typeface="Times New Roman" panose="02020603050405020304" pitchFamily="18" charset="0"/>
                <a:cs typeface="Times New Roman" panose="02020603050405020304" pitchFamily="18" charset="0"/>
              </a:rPr>
              <a:t>BIỆN PHÁP PHÒNG, CHỐNG BẠO HÀNH TRẺ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TRONG CÁC C</a:t>
            </a:r>
            <a:r>
              <a:rPr lang="vi-VN" sz="2400" b="1" dirty="0">
                <a:latin typeface="Times New Roman" panose="02020603050405020304" pitchFamily="18" charset="0"/>
                <a:cs typeface="Times New Roman" panose="02020603050405020304" pitchFamily="18" charset="0"/>
              </a:rPr>
              <a:t>Ơ</a:t>
            </a:r>
            <a:r>
              <a:rPr lang="en-US" sz="2400" b="1" dirty="0">
                <a:latin typeface="Times New Roman" panose="02020603050405020304" pitchFamily="18" charset="0"/>
                <a:cs typeface="Times New Roman" panose="02020603050405020304" pitchFamily="18" charset="0"/>
              </a:rPr>
              <a:t> SỞ GDMN</a:t>
            </a:r>
            <a:endParaRPr lang="en-US"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F55A8A7-2A70-EF48-8477-1E2EB97331C6}"/>
              </a:ext>
            </a:extLst>
          </p:cNvPr>
          <p:cNvSpPr>
            <a:spLocks noGrp="1"/>
          </p:cNvSpPr>
          <p:nvPr>
            <p:ph idx="1"/>
          </p:nvPr>
        </p:nvSpPr>
        <p:spPr>
          <a:xfrm>
            <a:off x="2589212" y="1561171"/>
            <a:ext cx="8915400" cy="5051502"/>
          </a:xfrm>
        </p:spPr>
        <p:txBody>
          <a:bodyPr>
            <a:normAutofit/>
          </a:bodyPr>
          <a:lstStyle/>
          <a:p>
            <a:r>
              <a:rPr lang="en-US" sz="2000" b="1" i="1" dirty="0" err="1">
                <a:latin typeface="Times New Roman" panose="02020603050405020304" pitchFamily="18" charset="0"/>
                <a:cs typeface="Times New Roman" panose="02020603050405020304" pitchFamily="18" charset="0"/>
              </a:rPr>
              <a:t>Biện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pháp</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tăng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cường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năng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lực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cho</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các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chủ</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thể</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trong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cơ</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sở</a:t>
            </a:r>
            <a:r>
              <a:rPr lang="en-US" sz="2000" b="1" i="1" dirty="0">
                <a:latin typeface="Times New Roman" panose="02020603050405020304" pitchFamily="18" charset="0"/>
                <a:cs typeface="Times New Roman" panose="02020603050405020304" pitchFamily="18" charset="0"/>
              </a:rPr>
              <a:t> GDMN </a:t>
            </a:r>
          </a:p>
          <a:p>
            <a:pPr algn="just">
              <a:buFontTx/>
              <a:buChar char="-"/>
            </a:pP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Hướng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ngừa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sóc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hang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a:t>
            </a:r>
          </a:p>
          <a:p>
            <a:pPr algn="just">
              <a:buFontTx/>
              <a:buChar char="-"/>
            </a:pP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GV, NV: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hậu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hay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xảy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p>
          <a:p>
            <a:pPr algn="just">
              <a:buFontTx/>
              <a:buChar char="-"/>
            </a:pP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cha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tài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cha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n guy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khủng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GDMN.</a:t>
            </a:r>
          </a:p>
          <a:p>
            <a:pPr marL="0" indent="0" algn="just">
              <a:buNone/>
            </a:pPr>
            <a:endParaRPr lang="en-US"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4556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4B6B-608F-47D5-9BC7-0054E0D9757A}"/>
              </a:ext>
            </a:extLst>
          </p:cNvPr>
          <p:cNvSpPr>
            <a:spLocks noGrp="1"/>
          </p:cNvSpPr>
          <p:nvPr>
            <p:ph type="title"/>
          </p:nvPr>
        </p:nvSpPr>
        <p:spPr>
          <a:xfrm>
            <a:off x="2592925" y="624110"/>
            <a:ext cx="8911687" cy="715592"/>
          </a:xfrm>
        </p:spPr>
        <p:txBody>
          <a:bodyPr>
            <a:normAutofit/>
          </a:bodyPr>
          <a:lstStyle/>
          <a:p>
            <a:pPr algn="ctr"/>
            <a:r>
              <a:rPr lang="en-US" b="1" dirty="0">
                <a:latin typeface="Times New Roman" panose="02020603050405020304" pitchFamily="18" charset="0"/>
                <a:cs typeface="Times New Roman" panose="02020603050405020304" pitchFamily="18" charset="0"/>
              </a:rPr>
              <a:t>TRÁCH NHIỆM CỦA C</a:t>
            </a:r>
            <a:r>
              <a:rPr lang="vi-VN" b="1" dirty="0">
                <a:latin typeface="Times New Roman" panose="02020603050405020304" pitchFamily="18" charset="0"/>
                <a:cs typeface="Times New Roman" panose="02020603050405020304" pitchFamily="18" charset="0"/>
              </a:rPr>
              <a:t>Ơ</a:t>
            </a:r>
            <a:r>
              <a:rPr lang="en-US" b="1" dirty="0">
                <a:latin typeface="Times New Roman" panose="02020603050405020304" pitchFamily="18" charset="0"/>
                <a:cs typeface="Times New Roman" panose="02020603050405020304" pitchFamily="18" charset="0"/>
              </a:rPr>
              <a:t> SỞ GDMN</a:t>
            </a:r>
            <a:endParaRPr lang="en-US" dirty="0"/>
          </a:p>
        </p:txBody>
      </p:sp>
      <p:sp>
        <p:nvSpPr>
          <p:cNvPr id="3" name="Content Placeholder 2">
            <a:extLst>
              <a:ext uri="{FF2B5EF4-FFF2-40B4-BE49-F238E27FC236}">
                <a16:creationId xmlns:a16="http://schemas.microsoft.com/office/drawing/2014/main" id="{C3164F59-D737-4F06-A5FA-873F6CCE5E8A}"/>
              </a:ext>
            </a:extLst>
          </p:cNvPr>
          <p:cNvSpPr>
            <a:spLocks noGrp="1"/>
          </p:cNvSpPr>
          <p:nvPr>
            <p:ph idx="1"/>
          </p:nvPr>
        </p:nvSpPr>
        <p:spPr>
          <a:xfrm>
            <a:off x="2589212" y="1339701"/>
            <a:ext cx="8915400" cy="4997303"/>
          </a:xfrm>
        </p:spPr>
        <p:txBody>
          <a:bodyPr/>
          <a:lstStyle/>
          <a:p>
            <a:pPr algn="just"/>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bao </a:t>
            </a:r>
            <a:r>
              <a:rPr lang="en-US" sz="2000" dirty="0" err="1">
                <a:latin typeface="Times New Roman" panose="02020603050405020304" pitchFamily="18" charset="0"/>
                <a:cs typeface="Times New Roman" panose="02020603050405020304" pitchFamily="18" charset="0"/>
              </a:rPr>
              <a:t>gồm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nhóm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mẫu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mẫu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lớp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độc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p>
          <a:p>
            <a:r>
              <a:rPr lang="en-US" sz="2000" dirty="0" err="1">
                <a:latin typeface="Times New Roman" panose="02020603050405020304" pitchFamily="18" charset="0"/>
                <a:cs typeface="Times New Roman" panose="02020603050405020304" pitchFamily="18" charset="0"/>
              </a:rPr>
              <a:t>Trách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gồm</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Nắm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sóc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kịp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cha </a:t>
            </a:r>
            <a:r>
              <a:rPr lang="en-US" sz="2000" dirty="0" err="1">
                <a:latin typeface="Times New Roman" panose="02020603050405020304" pitchFamily="18" charset="0"/>
                <a:cs typeface="Times New Roman" panose="02020603050405020304" pitchFamily="18" charset="0"/>
              </a:rPr>
              <a:t>mẹ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uỷ</a:t>
            </a:r>
            <a:r>
              <a:rPr lang="en-US" sz="2000" dirty="0">
                <a:latin typeface="Times New Roman" panose="02020603050405020304" pitchFamily="18" charset="0"/>
                <a:cs typeface="Times New Roman" panose="02020603050405020304" pitchFamily="18" charset="0"/>
              </a:rPr>
              <a:t> ban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vi-VN" sz="2000" dirty="0">
                <a:latin typeface="Times New Roman" panose="02020603050405020304" pitchFamily="18" charset="0"/>
                <a:cs typeface="Times New Roman" panose="02020603050405020304" pitchFamily="18" charset="0"/>
              </a:rPr>
              <a:t>, phường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hoạch</a:t>
            </a:r>
            <a:r>
              <a:rPr lang="en-US" sz="2000" dirty="0">
                <a:latin typeface="Times New Roman" panose="02020603050405020304" pitchFamily="18" charset="0"/>
                <a:cs typeface="Times New Roman" panose="02020603050405020304" pitchFamily="18" charset="0"/>
              </a:rPr>
              <a:t> can </a:t>
            </a:r>
            <a:r>
              <a:rPr lang="en-US" sz="2000" dirty="0" err="1">
                <a:latin typeface="Times New Roman" panose="02020603050405020304" pitchFamily="18" charset="0"/>
                <a:cs typeface="Times New Roman" panose="02020603050405020304" pitchFamily="18" charset="0"/>
              </a:rPr>
              <a:t>thiệp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gửi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can </a:t>
            </a:r>
            <a:r>
              <a:rPr lang="en-US" sz="2000" dirty="0" err="1">
                <a:latin typeface="Times New Roman" panose="02020603050405020304" pitchFamily="18" charset="0"/>
                <a:cs typeface="Times New Roman" panose="02020603050405020304" pitchFamily="18" charset="0"/>
              </a:rPr>
              <a:t>thiệp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hỗ</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tạp</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uỷ</a:t>
            </a:r>
            <a:r>
              <a:rPr lang="en-US" sz="2000" dirty="0">
                <a:latin typeface="Times New Roman" panose="02020603050405020304" pitchFamily="18" charset="0"/>
                <a:cs typeface="Times New Roman" panose="02020603050405020304" pitchFamily="18" charset="0"/>
              </a:rPr>
              <a:t> ban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98285021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1022</TotalTime>
  <Words>3938</Words>
  <Application>Microsoft Office PowerPoint</Application>
  <PresentationFormat>Widescreen</PresentationFormat>
  <Paragraphs>134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Century Gothic</vt:lpstr>
      <vt:lpstr>Times New Roman</vt:lpstr>
      <vt:lpstr>Wingdings 3</vt:lpstr>
      <vt:lpstr>Wisp</vt:lpstr>
      <vt:lpstr>HƯỚNG DẪN QUY TRÌNH PHÒNG CHỐNG BẠO HÀNH TRẺ TRONG CÁC CƠ SỞ GDMN</vt:lpstr>
      <vt:lpstr>Tại sao phải có quy trình phòng, chống bạo hành?</vt:lpstr>
      <vt:lpstr>CĂN CỨ PHÁP LÝ </vt:lpstr>
      <vt:lpstr>CĂN CỨ PHÁP LÝ </vt:lpstr>
      <vt:lpstr>BIỆN PHÁP PHÒNG, CHỐNG BẠO HÀNH TRẺ  TRONG CÁC CƠ SỞ GDMN</vt:lpstr>
      <vt:lpstr>BIỆN PHÁP PHÒNG, CHỐNG BẠO HÀNH TRẺ  TRONG CÁC CƠ SỞ GDMN</vt:lpstr>
      <vt:lpstr>BIỆN PHÁP PHÒNG, CHỐNG BẠO HÀNH TRẺ  TRONG CÁC CƠ SỞ GDMN</vt:lpstr>
      <vt:lpstr>BIỆN PHÁP PHÒNG, CHỐNG BẠO HÀNH TRẺ  TRONG CÁC CƠ SỞ GDMN</vt:lpstr>
      <vt:lpstr>TRÁCH NHIỆM CỦA CƠ SỞ GDMN</vt:lpstr>
      <vt:lpstr>THÀNH VIÊN THAM GIA CÔNG TÁC BẢO VỆ TRẺ EM TẠI CƠ SỞ GDMN</vt:lpstr>
      <vt:lpstr>TRÁCH NHIỆM CỦA THÀNH VIÊN</vt:lpstr>
      <vt:lpstr>TRÁCH NHIỆM CỦA THÀNH VIÊN</vt:lpstr>
      <vt:lpstr>TRÁCH NHIỆM CỦA THÀNH VIÊN</vt:lpstr>
      <vt:lpstr>TRÁCH NHIỆM CỦA THÀNH VIÊN</vt:lpstr>
      <vt:lpstr>QUY TRÌNH PHÒNG, CHỐNG BẠO HÀNH TRẺ TRONG CÁC CƠ SỞ GIÁO DỤC MẦM NON</vt:lpstr>
      <vt:lpstr>QUY TRÌNH PHÒNG, CHỐNG BẠO HÀNH TRẺ TRONG CÁC CƠ SỞ GIÁO DỤC MẦM NON</vt:lpstr>
      <vt:lpstr>4 BƯỚC CỦA QUY TRÌNH PHÒNG, CHỐNG BẠO HÀNH TRẺ TRONG CÁC CƠ SỞ GIÁO DỤC MẦM NON</vt:lpstr>
      <vt:lpstr>4 BƯỚC CỦA QUY TRÌNH PHÒNG, CHỐNG BẠO HÀNH TRẺ TRONG CÁC CƠ SỞ GIÁO DỤC MẦM NON</vt:lpstr>
      <vt:lpstr>4 BƯỚC CỦA QUY TRÌNH PHÒNG, CHỐNG BẠO HÀNH TRẺ TRONG CÁC CƠ SỞ GIÁO DỤC MẦM NON</vt:lpstr>
      <vt:lpstr>4 BƯỚC CỦA QUY TRÌNH PHÒNG, CHỐNG BẠO HÀNH TRẺ TRONG CÁC CƠ SỞ GIÁO DỤC MẦM NON</vt:lpstr>
      <vt:lpstr>NHỮNG LƯU Ý CỦA BẢN KẾ HOẠCH</vt:lpstr>
      <vt:lpstr>QUY TRÌNH CAN THIỆP HỖ TRỢ</vt:lpstr>
      <vt:lpstr>LƯU Ý</vt:lpstr>
      <vt:lpstr>HOẠT ĐỘNG CAN THIỆP HỖ TRỢ</vt:lpstr>
      <vt:lpstr>CHIA SẺ - GIẢI ĐÁP THẮC MẮC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PHÒNG CHỐNG BẠO HÀNH TRẺ TRONG CÁC CƠ SỞ GIÁO DỤC MẦM NON</dc:title>
  <dc:creator>Microsoft Office User</dc:creator>
  <cp:lastModifiedBy>BGD</cp:lastModifiedBy>
  <cp:revision>25</cp:revision>
  <dcterms:created xsi:type="dcterms:W3CDTF">2020-10-21T16:17:47Z</dcterms:created>
  <dcterms:modified xsi:type="dcterms:W3CDTF">2020-11-09T02:19:55Z</dcterms:modified>
</cp:coreProperties>
</file>